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256" r:id="rId2"/>
    <p:sldId id="284" r:id="rId3"/>
    <p:sldId id="285" r:id="rId4"/>
    <p:sldId id="288" r:id="rId5"/>
    <p:sldId id="286" r:id="rId6"/>
    <p:sldId id="292" r:id="rId7"/>
    <p:sldId id="293" r:id="rId8"/>
    <p:sldId id="294" r:id="rId9"/>
    <p:sldId id="295" r:id="rId10"/>
    <p:sldId id="296" r:id="rId11"/>
    <p:sldId id="279" r:id="rId12"/>
    <p:sldId id="280" r:id="rId13"/>
    <p:sldId id="282" r:id="rId14"/>
    <p:sldId id="281" r:id="rId15"/>
    <p:sldId id="283" r:id="rId16"/>
    <p:sldId id="276" r:id="rId17"/>
    <p:sldId id="277" r:id="rId18"/>
    <p:sldId id="290" r:id="rId19"/>
    <p:sldId id="275" r:id="rId20"/>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A9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6CBCCC-38D3-4AC3-AC6A-4116678301B5}" v="573" dt="2021-06-27T15:16:14.383"/>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Helle Formatvorlag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86" autoAdjust="0"/>
    <p:restoredTop sz="94660"/>
  </p:normalViewPr>
  <p:slideViewPr>
    <p:cSldViewPr snapToGrid="0" showGuides="1">
      <p:cViewPr varScale="1">
        <p:scale>
          <a:sx n="71" d="100"/>
          <a:sy n="71" d="100"/>
        </p:scale>
        <p:origin x="84" y="630"/>
      </p:cViewPr>
      <p:guideLst>
        <p:guide orient="horz" pos="2160"/>
        <p:guide pos="3840"/>
      </p:guideLst>
    </p:cSldViewPr>
  </p:slideViewPr>
  <p:notesTextViewPr>
    <p:cViewPr>
      <p:scale>
        <a:sx n="3" d="2"/>
        <a:sy n="3" d="2"/>
      </p:scale>
      <p:origin x="0" y="0"/>
    </p:cViewPr>
  </p:notesTextViewPr>
  <p:notesViewPr>
    <p:cSldViewPr snapToGrid="0" showGuides="1">
      <p:cViewPr varScale="1">
        <p:scale>
          <a:sx n="111" d="100"/>
          <a:sy n="111" d="100"/>
        </p:scale>
        <p:origin x="4746" y="4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brice Egger" userId="dfd78d133e870b4e" providerId="LiveId" clId="{C06CBCCC-38D3-4AC3-AC6A-4116678301B5}"/>
    <pc:docChg chg="custSel addSld modSld">
      <pc:chgData name="Fabrice Egger" userId="dfd78d133e870b4e" providerId="LiveId" clId="{C06CBCCC-38D3-4AC3-AC6A-4116678301B5}" dt="2021-06-27T15:18:10.174" v="1000" actId="1076"/>
      <pc:docMkLst>
        <pc:docMk/>
      </pc:docMkLst>
      <pc:sldChg chg="addSp modSp mod">
        <pc:chgData name="Fabrice Egger" userId="dfd78d133e870b4e" providerId="LiveId" clId="{C06CBCCC-38D3-4AC3-AC6A-4116678301B5}" dt="2021-06-27T11:59:16.275" v="515" actId="20577"/>
        <pc:sldMkLst>
          <pc:docMk/>
          <pc:sldMk cId="3884156445" sldId="276"/>
        </pc:sldMkLst>
        <pc:spChg chg="mod">
          <ac:chgData name="Fabrice Egger" userId="dfd78d133e870b4e" providerId="LiveId" clId="{C06CBCCC-38D3-4AC3-AC6A-4116678301B5}" dt="2021-06-27T11:59:16.275" v="515" actId="20577"/>
          <ac:spMkLst>
            <pc:docMk/>
            <pc:sldMk cId="3884156445" sldId="276"/>
            <ac:spMk id="3" creationId="{B068EC78-F74C-4C49-80DB-585A05C95C4F}"/>
          </ac:spMkLst>
        </pc:spChg>
        <pc:graphicFrameChg chg="add mod modGraphic">
          <ac:chgData name="Fabrice Egger" userId="dfd78d133e870b4e" providerId="LiveId" clId="{C06CBCCC-38D3-4AC3-AC6A-4116678301B5}" dt="2021-06-27T11:58:40.207" v="443" actId="1076"/>
          <ac:graphicFrameMkLst>
            <pc:docMk/>
            <pc:sldMk cId="3884156445" sldId="276"/>
            <ac:graphicFrameMk id="7" creationId="{72C0B857-E8AA-4029-8961-A071E4585144}"/>
          </ac:graphicFrameMkLst>
        </pc:graphicFrameChg>
      </pc:sldChg>
      <pc:sldChg chg="addSp delSp modSp add mod">
        <pc:chgData name="Fabrice Egger" userId="dfd78d133e870b4e" providerId="LiveId" clId="{C06CBCCC-38D3-4AC3-AC6A-4116678301B5}" dt="2021-06-27T15:18:10.174" v="1000" actId="1076"/>
        <pc:sldMkLst>
          <pc:docMk/>
          <pc:sldMk cId="714148148" sldId="277"/>
        </pc:sldMkLst>
        <pc:spChg chg="mod">
          <ac:chgData name="Fabrice Egger" userId="dfd78d133e870b4e" providerId="LiveId" clId="{C06CBCCC-38D3-4AC3-AC6A-4116678301B5}" dt="2021-06-27T12:00:38.119" v="529" actId="20577"/>
          <ac:spMkLst>
            <pc:docMk/>
            <pc:sldMk cId="714148148" sldId="277"/>
            <ac:spMk id="2" creationId="{7DBF8E8E-1FFC-4564-96FD-5EB8DFC73E56}"/>
          </ac:spMkLst>
        </pc:spChg>
        <pc:spChg chg="mod">
          <ac:chgData name="Fabrice Egger" userId="dfd78d133e870b4e" providerId="LiveId" clId="{C06CBCCC-38D3-4AC3-AC6A-4116678301B5}" dt="2021-06-27T12:05:30.294" v="922" actId="20577"/>
          <ac:spMkLst>
            <pc:docMk/>
            <pc:sldMk cId="714148148" sldId="277"/>
            <ac:spMk id="3" creationId="{B068EC78-F74C-4C49-80DB-585A05C95C4F}"/>
          </ac:spMkLst>
        </pc:spChg>
        <pc:grpChg chg="add mod">
          <ac:chgData name="Fabrice Egger" userId="dfd78d133e870b4e" providerId="LiveId" clId="{C06CBCCC-38D3-4AC3-AC6A-4116678301B5}" dt="2021-06-27T15:17:05.069" v="985" actId="1076"/>
          <ac:grpSpMkLst>
            <pc:docMk/>
            <pc:sldMk cId="714148148" sldId="277"/>
            <ac:grpSpMk id="15" creationId="{EA3D41CB-C3A4-4A10-A20D-8DEAAEAF3704}"/>
          </ac:grpSpMkLst>
        </pc:grpChg>
        <pc:graphicFrameChg chg="del">
          <ac:chgData name="Fabrice Egger" userId="dfd78d133e870b4e" providerId="LiveId" clId="{C06CBCCC-38D3-4AC3-AC6A-4116678301B5}" dt="2021-06-27T11:59:37.544" v="525" actId="478"/>
          <ac:graphicFrameMkLst>
            <pc:docMk/>
            <pc:sldMk cId="714148148" sldId="277"/>
            <ac:graphicFrameMk id="7" creationId="{72C0B857-E8AA-4029-8961-A071E4585144}"/>
          </ac:graphicFrameMkLst>
        </pc:graphicFrameChg>
        <pc:picChg chg="add mod">
          <ac:chgData name="Fabrice Egger" userId="dfd78d133e870b4e" providerId="LiveId" clId="{C06CBCCC-38D3-4AC3-AC6A-4116678301B5}" dt="2021-06-27T15:17:31.695" v="992" actId="14100"/>
          <ac:picMkLst>
            <pc:docMk/>
            <pc:sldMk cId="714148148" sldId="277"/>
            <ac:picMk id="8" creationId="{20D971D0-7230-4548-98A2-4F93FD4ED0F3}"/>
          </ac:picMkLst>
        </pc:picChg>
        <pc:picChg chg="add mod">
          <ac:chgData name="Fabrice Egger" userId="dfd78d133e870b4e" providerId="LiveId" clId="{C06CBCCC-38D3-4AC3-AC6A-4116678301B5}" dt="2021-06-27T15:17:49.178" v="996" actId="1076"/>
          <ac:picMkLst>
            <pc:docMk/>
            <pc:sldMk cId="714148148" sldId="277"/>
            <ac:picMk id="10" creationId="{844BAF52-6579-4671-A7FC-B457736E3CA6}"/>
          </ac:picMkLst>
        </pc:picChg>
        <pc:picChg chg="add mod">
          <ac:chgData name="Fabrice Egger" userId="dfd78d133e870b4e" providerId="LiveId" clId="{C06CBCCC-38D3-4AC3-AC6A-4116678301B5}" dt="2021-06-27T15:18:01.946" v="999" actId="1076"/>
          <ac:picMkLst>
            <pc:docMk/>
            <pc:sldMk cId="714148148" sldId="277"/>
            <ac:picMk id="12" creationId="{76D62F42-2C26-466B-82ED-9DF6CD682D74}"/>
          </ac:picMkLst>
        </pc:picChg>
        <pc:picChg chg="add mod">
          <ac:chgData name="Fabrice Egger" userId="dfd78d133e870b4e" providerId="LiveId" clId="{C06CBCCC-38D3-4AC3-AC6A-4116678301B5}" dt="2021-06-27T15:18:10.174" v="1000" actId="1076"/>
          <ac:picMkLst>
            <pc:docMk/>
            <pc:sldMk cId="714148148" sldId="277"/>
            <ac:picMk id="14" creationId="{6E5ABA76-C2B2-457F-B286-65571D3AAD25}"/>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8AF70A90-CA7E-49EB-AB17-C37FEDD075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umsplatzhalter 2">
            <a:extLst>
              <a:ext uri="{FF2B5EF4-FFF2-40B4-BE49-F238E27FC236}">
                <a16:creationId xmlns:a16="http://schemas.microsoft.com/office/drawing/2014/main" id="{5A7711EA-1FBE-4E98-9D43-C2D65C45D0E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8ABEA4-9216-4FDF-AAE1-D8632908A8EC}" type="datetimeFigureOut">
              <a:rPr lang="de-CH" smtClean="0"/>
              <a:t>30.06.2021</a:t>
            </a:fld>
            <a:endParaRPr lang="de-CH"/>
          </a:p>
        </p:txBody>
      </p:sp>
      <p:sp>
        <p:nvSpPr>
          <p:cNvPr id="4" name="Fußzeilenplatzhalter 3">
            <a:extLst>
              <a:ext uri="{FF2B5EF4-FFF2-40B4-BE49-F238E27FC236}">
                <a16:creationId xmlns:a16="http://schemas.microsoft.com/office/drawing/2014/main" id="{82CCD3C8-8930-4E0E-A891-B770724F2BD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5" name="Foliennummernplatzhalter 4">
            <a:extLst>
              <a:ext uri="{FF2B5EF4-FFF2-40B4-BE49-F238E27FC236}">
                <a16:creationId xmlns:a16="http://schemas.microsoft.com/office/drawing/2014/main" id="{A7798FB5-86BC-42DA-9D05-F96D484814F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685DCD-866D-47AE-A236-118539F53379}" type="slidenum">
              <a:rPr lang="de-CH" smtClean="0"/>
              <a:t>‹Nr.›</a:t>
            </a:fld>
            <a:endParaRPr lang="de-CH"/>
          </a:p>
        </p:txBody>
      </p:sp>
    </p:spTree>
    <p:extLst>
      <p:ext uri="{BB962C8B-B14F-4D97-AF65-F5344CB8AC3E}">
        <p14:creationId xmlns:p14="http://schemas.microsoft.com/office/powerpoint/2010/main" val="142322725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gif>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50.png>
</file>

<file path=ppt/media/image26.png>
</file>

<file path=ppt/media/image27.png>
</file>

<file path=ppt/media/image28.png>
</file>

<file path=ppt/media/image29.png>
</file>

<file path=ppt/media/image3.png>
</file>

<file path=ppt/media/image4.svg>
</file>

<file path=ppt/media/image5.png>
</file>

<file path=ppt/media/image6.svg>
</file>

<file path=ppt/media/image7.jp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78A90D-FE7E-41AF-B03D-808D82937CB9}" type="datetimeFigureOut">
              <a:rPr lang="de-CH" smtClean="0"/>
              <a:t>30.06.2021</a:t>
            </a:fld>
            <a:endParaRPr lang="de-CH"/>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15DDFD-030C-4D5A-B33E-3A7E7538D2BE}" type="slidenum">
              <a:rPr lang="de-CH" smtClean="0"/>
              <a:t>‹Nr.›</a:t>
            </a:fld>
            <a:endParaRPr lang="de-CH"/>
          </a:p>
        </p:txBody>
      </p:sp>
    </p:spTree>
    <p:extLst>
      <p:ext uri="{BB962C8B-B14F-4D97-AF65-F5344CB8AC3E}">
        <p14:creationId xmlns:p14="http://schemas.microsoft.com/office/powerpoint/2010/main" val="44149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01">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EB061823-3F7A-48C8-8477-B410C18AC1B7}"/>
              </a:ext>
            </a:extLst>
          </p:cNvPr>
          <p:cNvSpPr>
            <a:spLocks noGrp="1"/>
          </p:cNvSpPr>
          <p:nvPr>
            <p:ph type="pic" sz="quarter" idx="11"/>
          </p:nvPr>
        </p:nvSpPr>
        <p:spPr>
          <a:xfrm>
            <a:off x="731838" y="1016000"/>
            <a:ext cx="10728325" cy="5256000"/>
          </a:xfrm>
        </p:spPr>
        <p:txBody>
          <a:bodyPr lIns="5580000" tIns="0" rIns="0" anchor="ctr" anchorCtr="0"/>
          <a:lstStyle>
            <a:lvl1pPr marL="0" indent="0" algn="ctr">
              <a:buNone/>
              <a:defRPr/>
            </a:lvl1pPr>
          </a:lstStyle>
          <a:p>
            <a:r>
              <a:rPr lang="de-DE" noProof="0"/>
              <a:t>Bild durch Klicken auf Symbol hinzufügen</a:t>
            </a: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0" y="2233538"/>
            <a:ext cx="5904000" cy="2772000"/>
          </a:xfrm>
          <a:solidFill>
            <a:schemeClr val="accent1"/>
          </a:solidFill>
        </p:spPr>
        <p:txBody>
          <a:bodyPr lIns="1080000" tIns="252000" anchor="t" anchorCtr="0"/>
          <a:lstStyle>
            <a:lvl1pPr algn="l">
              <a:lnSpc>
                <a:spcPct val="100000"/>
              </a:lnSpc>
              <a:defRPr sz="3600">
                <a:solidFill>
                  <a:schemeClr val="bg1"/>
                </a:solidFill>
              </a:defRPr>
            </a:lvl1pPr>
          </a:lstStyle>
          <a:p>
            <a:r>
              <a:rPr lang="de-DE" noProof="0"/>
              <a:t>Mastertitelformat bearbeiten</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9" name="Bildplatzhalter 8">
            <a:extLst>
              <a:ext uri="{FF2B5EF4-FFF2-40B4-BE49-F238E27FC236}">
                <a16:creationId xmlns:a16="http://schemas.microsoft.com/office/drawing/2014/main" id="{C3C296D1-2CD0-479F-A866-6EC741D2293B}"/>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de-DE" noProof="0"/>
              <a:t>Bild durch Klicken auf Symbol hinzufügen</a:t>
            </a:r>
            <a:endParaRPr lang="de-CH" noProof="0"/>
          </a:p>
        </p:txBody>
      </p:sp>
      <p:sp>
        <p:nvSpPr>
          <p:cNvPr id="4" name="Textplatzhalter 3">
            <a:extLst>
              <a:ext uri="{FF2B5EF4-FFF2-40B4-BE49-F238E27FC236}">
                <a16:creationId xmlns:a16="http://schemas.microsoft.com/office/drawing/2014/main" id="{EE41BE31-9613-4103-99FF-7DCFF643B329}"/>
              </a:ext>
            </a:extLst>
          </p:cNvPr>
          <p:cNvSpPr>
            <a:spLocks noGrp="1"/>
          </p:cNvSpPr>
          <p:nvPr>
            <p:ph type="body" sz="quarter" idx="13"/>
          </p:nvPr>
        </p:nvSpPr>
        <p:spPr>
          <a:xfrm>
            <a:off x="1078516" y="3860495"/>
            <a:ext cx="4680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de-DE" noProof="0"/>
              <a:t>Mastertextformat bearbeiten</a:t>
            </a:r>
          </a:p>
        </p:txBody>
      </p:sp>
      <p:sp>
        <p:nvSpPr>
          <p:cNvPr id="6" name="Textplatzhalter 5">
            <a:extLst>
              <a:ext uri="{FF2B5EF4-FFF2-40B4-BE49-F238E27FC236}">
                <a16:creationId xmlns:a16="http://schemas.microsoft.com/office/drawing/2014/main" id="{EDEB298C-798E-4D73-9DD6-F896C06530C1}"/>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baseline="0"/>
            </a:lvl1pPr>
            <a:lvl2pPr>
              <a:defRPr sz="1150"/>
            </a:lvl2pPr>
            <a:lvl3pPr>
              <a:defRPr sz="1150"/>
            </a:lvl3pPr>
            <a:lvl4pPr>
              <a:defRPr sz="1150"/>
            </a:lvl4pPr>
            <a:lvl5pPr>
              <a:defRPr sz="1150"/>
            </a:lvl5pPr>
          </a:lstStyle>
          <a:p>
            <a:pPr lvl="0"/>
            <a:r>
              <a:rPr lang="de-DE" dirty="0"/>
              <a:t>Organisational </a:t>
            </a:r>
            <a:r>
              <a:rPr lang="de-DE" dirty="0" err="1"/>
              <a:t>unit</a:t>
            </a:r>
            <a:r>
              <a:rPr lang="de-DE" dirty="0"/>
              <a:t> verbal</a:t>
            </a:r>
            <a:br>
              <a:rPr lang="de-DE" dirty="0"/>
            </a:br>
            <a:r>
              <a:rPr lang="de-DE" dirty="0" err="1"/>
              <a:t>can</a:t>
            </a:r>
            <a:r>
              <a:rPr lang="de-DE" dirty="0"/>
              <a:t> </a:t>
            </a:r>
            <a:r>
              <a:rPr lang="de-DE" dirty="0" err="1"/>
              <a:t>be</a:t>
            </a:r>
            <a:r>
              <a:rPr lang="de-DE" dirty="0"/>
              <a:t> </a:t>
            </a:r>
            <a:r>
              <a:rPr lang="de-DE" dirty="0" err="1"/>
              <a:t>put</a:t>
            </a:r>
            <a:r>
              <a:rPr lang="de-DE" dirty="0"/>
              <a:t> on 2 </a:t>
            </a:r>
            <a:r>
              <a:rPr lang="de-DE" dirty="0" err="1"/>
              <a:t>lines</a:t>
            </a:r>
            <a:endParaRPr lang="de-DE" dirty="0"/>
          </a:p>
        </p:txBody>
      </p:sp>
    </p:spTree>
    <p:extLst>
      <p:ext uri="{BB962C8B-B14F-4D97-AF65-F5344CB8AC3E}">
        <p14:creationId xmlns:p14="http://schemas.microsoft.com/office/powerpoint/2010/main" val="4293381049"/>
      </p:ext>
    </p:extLst>
  </p:cSld>
  <p:clrMapOvr>
    <a:masterClrMapping/>
  </p:clrMapOvr>
  <p:extLst>
    <p:ext uri="{DCECCB84-F9BA-43D5-87BE-67443E8EF086}">
      <p15:sldGuideLst xmlns:p15="http://schemas.microsoft.com/office/powerpoint/2012/main">
        <p15:guide id="2" pos="3840" userDrawn="1">
          <p15:clr>
            <a:srgbClr val="FBAE40"/>
          </p15:clr>
        </p15:guide>
        <p15:guide id="3" orient="horz" pos="640" userDrawn="1">
          <p15:clr>
            <a:srgbClr val="FBAE40"/>
          </p15:clr>
        </p15:guide>
        <p15:guide id="4" orient="horz" pos="3952" userDrawn="1">
          <p15:clr>
            <a:srgbClr val="FBAE40"/>
          </p15:clr>
        </p15:guide>
        <p15:guide id="5" pos="61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 Bi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lvl1pPr>
              <a:defRPr/>
            </a:lvl1pPr>
          </a:lstStyle>
          <a:p>
            <a:r>
              <a:rPr lang="de-DE" noProof="0"/>
              <a:t>Mastertitelformat bearbeiten</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73231582-25B0-444E-AA4F-1DF6560C4213}" type="datetime1">
              <a:rPr lang="de-CH" noProof="0" smtClean="0"/>
              <a:t>30.06.2021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05941150-30DE-48F5-9038-0E82CD18DE28}"/>
              </a:ext>
            </a:extLst>
          </p:cNvPr>
          <p:cNvSpPr>
            <a:spLocks noGrp="1"/>
          </p:cNvSpPr>
          <p:nvPr>
            <p:ph type="pic" sz="quarter" idx="13"/>
          </p:nvPr>
        </p:nvSpPr>
        <p:spPr>
          <a:xfrm>
            <a:off x="731837" y="1412874"/>
            <a:ext cx="10728000" cy="4860000"/>
          </a:xfrm>
        </p:spPr>
        <p:txBody>
          <a:bodyPr tIns="1620000"/>
          <a:lstStyle>
            <a:lvl1pPr marL="0" indent="0" algn="ctr">
              <a:buNone/>
              <a:defRPr/>
            </a:lvl1pPr>
          </a:lstStyle>
          <a:p>
            <a:r>
              <a:rPr lang="de-DE" noProof="0"/>
              <a:t>Bild durch Klicken auf Symbol hinzufügen</a:t>
            </a:r>
            <a:endParaRPr lang="de-CH" noProof="0"/>
          </a:p>
        </p:txBody>
      </p:sp>
    </p:spTree>
    <p:extLst>
      <p:ext uri="{BB962C8B-B14F-4D97-AF65-F5344CB8AC3E}">
        <p14:creationId xmlns:p14="http://schemas.microsoft.com/office/powerpoint/2010/main" val="943852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ld full page">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242E75BC-2332-46BD-83E6-37C27E30057F}" type="datetime1">
              <a:rPr lang="de-CH" noProof="0" smtClean="0"/>
              <a:t>30.06.2021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05941150-30DE-48F5-9038-0E82CD18DE28}"/>
              </a:ext>
            </a:extLst>
          </p:cNvPr>
          <p:cNvSpPr>
            <a:spLocks noGrp="1"/>
          </p:cNvSpPr>
          <p:nvPr>
            <p:ph type="pic" sz="quarter" idx="13"/>
          </p:nvPr>
        </p:nvSpPr>
        <p:spPr>
          <a:xfrm>
            <a:off x="731837" y="260350"/>
            <a:ext cx="10728000" cy="6012524"/>
          </a:xfrm>
        </p:spPr>
        <p:txBody>
          <a:bodyPr tIns="2160000"/>
          <a:lstStyle>
            <a:lvl1pPr marL="0" indent="0" algn="ctr">
              <a:buNone/>
              <a:defRPr/>
            </a:lvl1pPr>
          </a:lstStyle>
          <a:p>
            <a:r>
              <a:rPr lang="de-DE" noProof="0"/>
              <a:t>Bild durch Klicken auf Symbol hinzufügen</a:t>
            </a:r>
            <a:endParaRPr lang="de-CH" noProof="0"/>
          </a:p>
        </p:txBody>
      </p:sp>
    </p:spTree>
    <p:extLst>
      <p:ext uri="{BB962C8B-B14F-4D97-AF65-F5344CB8AC3E}">
        <p14:creationId xmlns:p14="http://schemas.microsoft.com/office/powerpoint/2010/main" val="28420483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nhalt zwei Spalten">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6204163" y="1412875"/>
            <a:ext cx="5256000" cy="4860000"/>
          </a:xfrm>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2D1B63AC-7FC1-4D37-85E2-296067C12FE1}" type="datetime1">
              <a:rPr lang="de-CH" noProof="0" smtClean="0"/>
              <a:t>30.06.2021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221A3BAE-B19D-4390-B4A5-2C8A2CC87C59}"/>
              </a:ext>
            </a:extLst>
          </p:cNvPr>
          <p:cNvSpPr>
            <a:spLocks noGrp="1"/>
          </p:cNvSpPr>
          <p:nvPr>
            <p:ph type="pic" sz="quarter" idx="13"/>
          </p:nvPr>
        </p:nvSpPr>
        <p:spPr>
          <a:xfrm>
            <a:off x="731838" y="1412875"/>
            <a:ext cx="5040000" cy="4860000"/>
          </a:xfrm>
        </p:spPr>
        <p:txBody>
          <a:bodyPr tIns="1620000"/>
          <a:lstStyle>
            <a:lvl1pPr marL="0" indent="0" algn="ctr">
              <a:buNone/>
              <a:defRPr/>
            </a:lvl1pPr>
          </a:lstStyle>
          <a:p>
            <a:r>
              <a:rPr lang="de-DE" noProof="0"/>
              <a:t>Bild durch Klicken auf Symbol hinzufügen</a:t>
            </a:r>
            <a:endParaRPr lang="de-CH" noProof="0"/>
          </a:p>
        </p:txBody>
      </p:sp>
    </p:spTree>
    <p:extLst>
      <p:ext uri="{BB962C8B-B14F-4D97-AF65-F5344CB8AC3E}">
        <p14:creationId xmlns:p14="http://schemas.microsoft.com/office/powerpoint/2010/main" val="3996394784"/>
      </p:ext>
    </p:extLst>
  </p:cSld>
  <p:clrMapOvr>
    <a:masterClrMapping/>
  </p:clrMapOvr>
  <p:extLst>
    <p:ext uri="{DCECCB84-F9BA-43D5-87BE-67443E8EF086}">
      <p15:sldGuideLst xmlns:p15="http://schemas.microsoft.com/office/powerpoint/2012/main">
        <p15:guide id="1" orient="horz" pos="395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nhalt 2 Bild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6" y="5121800"/>
            <a:ext cx="5255999" cy="1152000"/>
          </a:xfrm>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6B9F7A7B-B54C-4FCB-AEBE-6A4F1CFC6519}" type="datetime1">
              <a:rPr lang="de-CH" noProof="0" smtClean="0"/>
              <a:t>30.06.2021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noProof="0"/>
              <a:t>Organisational unit (edit via “Insert” &gt; “Header &amp; Footer”)</a:t>
            </a:r>
            <a:endParaRPr lang="de-CH" noProof="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221A3BAE-B19D-4390-B4A5-2C8A2CC87C59}"/>
              </a:ext>
            </a:extLst>
          </p:cNvPr>
          <p:cNvSpPr>
            <a:spLocks noGrp="1"/>
          </p:cNvSpPr>
          <p:nvPr>
            <p:ph type="pic" sz="quarter" idx="13"/>
          </p:nvPr>
        </p:nvSpPr>
        <p:spPr>
          <a:xfrm>
            <a:off x="731838" y="1412875"/>
            <a:ext cx="5256000" cy="3420000"/>
          </a:xfrm>
        </p:spPr>
        <p:txBody>
          <a:bodyPr tIns="900000"/>
          <a:lstStyle>
            <a:lvl1pPr marL="0" indent="0" algn="ctr">
              <a:buNone/>
              <a:defRPr/>
            </a:lvl1pPr>
          </a:lstStyle>
          <a:p>
            <a:r>
              <a:rPr lang="de-DE" noProof="0"/>
              <a:t>Bild durch Klicken auf Symbol hinzufügen</a:t>
            </a:r>
            <a:endParaRPr lang="de-CH" noProof="0"/>
          </a:p>
        </p:txBody>
      </p:sp>
      <p:sp>
        <p:nvSpPr>
          <p:cNvPr id="9" name="Bildplatzhalter 10">
            <a:extLst>
              <a:ext uri="{FF2B5EF4-FFF2-40B4-BE49-F238E27FC236}">
                <a16:creationId xmlns:a16="http://schemas.microsoft.com/office/drawing/2014/main" id="{1AAB6914-2518-430D-BF4C-14EA51B61410}"/>
              </a:ext>
            </a:extLst>
          </p:cNvPr>
          <p:cNvSpPr>
            <a:spLocks noGrp="1"/>
          </p:cNvSpPr>
          <p:nvPr>
            <p:ph type="pic" sz="quarter" idx="14"/>
          </p:nvPr>
        </p:nvSpPr>
        <p:spPr>
          <a:xfrm>
            <a:off x="6204162" y="1412875"/>
            <a:ext cx="5256000" cy="3420000"/>
          </a:xfrm>
        </p:spPr>
        <p:txBody>
          <a:bodyPr tIns="900000"/>
          <a:lstStyle>
            <a:lvl1pPr marL="0" indent="0" algn="ctr">
              <a:buNone/>
              <a:defRPr/>
            </a:lvl1pPr>
          </a:lstStyle>
          <a:p>
            <a:r>
              <a:rPr lang="de-DE" noProof="0"/>
              <a:t>Bild durch Klicken auf Symbol hinzufügen</a:t>
            </a:r>
            <a:endParaRPr lang="de-CH" noProof="0"/>
          </a:p>
        </p:txBody>
      </p:sp>
      <p:sp>
        <p:nvSpPr>
          <p:cNvPr id="12" name="Inhaltsplatzhalter 2">
            <a:extLst>
              <a:ext uri="{FF2B5EF4-FFF2-40B4-BE49-F238E27FC236}">
                <a16:creationId xmlns:a16="http://schemas.microsoft.com/office/drawing/2014/main" id="{5092EEFB-079B-4C38-A665-E52B9837601B}"/>
              </a:ext>
            </a:extLst>
          </p:cNvPr>
          <p:cNvSpPr>
            <a:spLocks noGrp="1"/>
          </p:cNvSpPr>
          <p:nvPr>
            <p:ph idx="15"/>
          </p:nvPr>
        </p:nvSpPr>
        <p:spPr>
          <a:xfrm>
            <a:off x="6204162" y="5121800"/>
            <a:ext cx="5256001" cy="1152000"/>
          </a:xfrm>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Tree>
    <p:extLst>
      <p:ext uri="{BB962C8B-B14F-4D97-AF65-F5344CB8AC3E}">
        <p14:creationId xmlns:p14="http://schemas.microsoft.com/office/powerpoint/2010/main" val="1085750778"/>
      </p:ext>
    </p:extLst>
  </p:cSld>
  <p:clrMapOvr>
    <a:masterClrMapping/>
  </p:clrMapOvr>
  <p:extLst>
    <p:ext uri="{DCECCB84-F9BA-43D5-87BE-67443E8EF086}">
      <p15:sldGuideLst xmlns:p15="http://schemas.microsoft.com/office/powerpoint/2012/main">
        <p15:guide id="1" orient="horz" pos="3952"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 3 Bild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6" y="4166439"/>
            <a:ext cx="10728327" cy="2124401"/>
          </a:xfrm>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DF33CB82-5F18-4A2D-AC12-45D07FE3FE93}" type="datetime1">
              <a:rPr lang="de-CH" noProof="0" smtClean="0"/>
              <a:t>30.06.2021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Bildplatzhalter 10">
            <a:extLst>
              <a:ext uri="{FF2B5EF4-FFF2-40B4-BE49-F238E27FC236}">
                <a16:creationId xmlns:a16="http://schemas.microsoft.com/office/drawing/2014/main" id="{221A3BAE-B19D-4390-B4A5-2C8A2CC87C59}"/>
              </a:ext>
            </a:extLst>
          </p:cNvPr>
          <p:cNvSpPr>
            <a:spLocks noGrp="1"/>
          </p:cNvSpPr>
          <p:nvPr>
            <p:ph type="pic" sz="quarter" idx="13"/>
          </p:nvPr>
        </p:nvSpPr>
        <p:spPr>
          <a:xfrm>
            <a:off x="731838" y="1412875"/>
            <a:ext cx="3420000" cy="2484000"/>
          </a:xfrm>
        </p:spPr>
        <p:txBody>
          <a:bodyPr tIns="360000"/>
          <a:lstStyle>
            <a:lvl1pPr marL="0" indent="0" algn="ctr">
              <a:buNone/>
              <a:defRPr/>
            </a:lvl1pPr>
          </a:lstStyle>
          <a:p>
            <a:r>
              <a:rPr lang="de-DE" noProof="0"/>
              <a:t>Bild durch Klicken auf Symbol hinzufügen</a:t>
            </a:r>
            <a:endParaRPr lang="de-CH" noProof="0"/>
          </a:p>
        </p:txBody>
      </p:sp>
      <p:sp>
        <p:nvSpPr>
          <p:cNvPr id="13" name="Bildplatzhalter 10">
            <a:extLst>
              <a:ext uri="{FF2B5EF4-FFF2-40B4-BE49-F238E27FC236}">
                <a16:creationId xmlns:a16="http://schemas.microsoft.com/office/drawing/2014/main" id="{36793346-BF6B-42A8-ADE0-3AA3DC3B239A}"/>
              </a:ext>
            </a:extLst>
          </p:cNvPr>
          <p:cNvSpPr>
            <a:spLocks noGrp="1"/>
          </p:cNvSpPr>
          <p:nvPr>
            <p:ph type="pic" sz="quarter" idx="16"/>
          </p:nvPr>
        </p:nvSpPr>
        <p:spPr>
          <a:xfrm>
            <a:off x="8040162" y="1414800"/>
            <a:ext cx="3420000" cy="2484000"/>
          </a:xfrm>
        </p:spPr>
        <p:txBody>
          <a:bodyPr tIns="360000"/>
          <a:lstStyle>
            <a:lvl1pPr marL="0" indent="0" algn="ctr">
              <a:buNone/>
              <a:defRPr/>
            </a:lvl1pPr>
          </a:lstStyle>
          <a:p>
            <a:r>
              <a:rPr lang="de-DE" noProof="0"/>
              <a:t>Bild durch Klicken auf Symbol hinzufügen</a:t>
            </a:r>
            <a:endParaRPr lang="de-CH" noProof="0"/>
          </a:p>
        </p:txBody>
      </p:sp>
      <p:sp>
        <p:nvSpPr>
          <p:cNvPr id="14" name="Bildplatzhalter 10">
            <a:extLst>
              <a:ext uri="{FF2B5EF4-FFF2-40B4-BE49-F238E27FC236}">
                <a16:creationId xmlns:a16="http://schemas.microsoft.com/office/drawing/2014/main" id="{FE637F68-618E-43EB-B240-4BFA26852FC5}"/>
              </a:ext>
            </a:extLst>
          </p:cNvPr>
          <p:cNvSpPr>
            <a:spLocks noGrp="1"/>
          </p:cNvSpPr>
          <p:nvPr>
            <p:ph type="pic" sz="quarter" idx="17"/>
          </p:nvPr>
        </p:nvSpPr>
        <p:spPr>
          <a:xfrm>
            <a:off x="4385999" y="1414800"/>
            <a:ext cx="3420000" cy="2484000"/>
          </a:xfrm>
        </p:spPr>
        <p:txBody>
          <a:bodyPr tIns="360000"/>
          <a:lstStyle>
            <a:lvl1pPr marL="0" indent="0" algn="ctr">
              <a:buNone/>
              <a:defRPr/>
            </a:lvl1pPr>
          </a:lstStyle>
          <a:p>
            <a:r>
              <a:rPr lang="de-DE" noProof="0"/>
              <a:t>Bild durch Klicken auf Symbol hinzufügen</a:t>
            </a:r>
            <a:endParaRPr lang="de-CH" noProof="0"/>
          </a:p>
        </p:txBody>
      </p:sp>
    </p:spTree>
    <p:extLst>
      <p:ext uri="{BB962C8B-B14F-4D97-AF65-F5344CB8AC3E}">
        <p14:creationId xmlns:p14="http://schemas.microsoft.com/office/powerpoint/2010/main" val="2252988954"/>
      </p:ext>
    </p:extLst>
  </p:cSld>
  <p:clrMapOvr>
    <a:masterClrMapping/>
  </p:clrMapOvr>
  <p:extLst>
    <p:ext uri="{DCECCB84-F9BA-43D5-87BE-67443E8EF086}">
      <p15:sldGuideLst xmlns:p15="http://schemas.microsoft.com/office/powerpoint/2012/main">
        <p15:guide id="1" orient="horz" pos="395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 Tabell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7" y="1412875"/>
            <a:ext cx="10728325" cy="396000"/>
          </a:xfrm>
        </p:spPr>
        <p:txBody>
          <a:bodyPr/>
          <a:lstStyle>
            <a:lvl1pPr marL="0" indent="0">
              <a:buNone/>
              <a:defRPr b="1"/>
            </a:lvl1pPr>
            <a:lvl2pPr marL="266700" indent="0">
              <a:buNone/>
              <a:defRPr b="1"/>
            </a:lvl2pPr>
            <a:lvl3pPr marL="538163" indent="0">
              <a:buNone/>
              <a:defRPr b="1"/>
            </a:lvl3pPr>
            <a:lvl4pPr marL="804862" indent="0">
              <a:buNone/>
              <a:defRPr b="1"/>
            </a:lvl4pPr>
            <a:lvl5pPr marL="1076325" indent="0">
              <a:buNone/>
              <a:defRPr b="1"/>
            </a:lvl5pPr>
          </a:lstStyle>
          <a:p>
            <a:pPr lvl="0"/>
            <a:r>
              <a:rPr lang="de-DE" noProof="0"/>
              <a:t>Mastertextformat bearbeiten</a:t>
            </a:r>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BF07D762-0558-459F-BD63-EB37C4B6AEDE}" type="datetime1">
              <a:rPr lang="de-CH" noProof="0" smtClean="0"/>
              <a:t>30.06.2021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9" name="Tabellenplatzhalter 8">
            <a:extLst>
              <a:ext uri="{FF2B5EF4-FFF2-40B4-BE49-F238E27FC236}">
                <a16:creationId xmlns:a16="http://schemas.microsoft.com/office/drawing/2014/main" id="{A1D947E6-CC00-458E-BDE1-B0877E30333C}"/>
              </a:ext>
            </a:extLst>
          </p:cNvPr>
          <p:cNvSpPr>
            <a:spLocks noGrp="1"/>
          </p:cNvSpPr>
          <p:nvPr>
            <p:ph type="tbl" sz="quarter" idx="13"/>
          </p:nvPr>
        </p:nvSpPr>
        <p:spPr>
          <a:xfrm>
            <a:off x="731838" y="2061398"/>
            <a:ext cx="10728325" cy="4212401"/>
          </a:xfrm>
        </p:spPr>
        <p:txBody>
          <a:bodyPr tIns="1260000"/>
          <a:lstStyle>
            <a:lvl1pPr marL="0" indent="0" algn="ctr">
              <a:spcBef>
                <a:spcPts val="0"/>
              </a:spcBef>
              <a:buNone/>
              <a:defRPr sz="1400"/>
            </a:lvl1pPr>
          </a:lstStyle>
          <a:p>
            <a:r>
              <a:rPr lang="de-DE" noProof="0"/>
              <a:t>Tabelle durch Klicken auf Symbol hinzufügen</a:t>
            </a:r>
            <a:endParaRPr lang="de-CH" noProof="0"/>
          </a:p>
        </p:txBody>
      </p:sp>
    </p:spTree>
    <p:extLst>
      <p:ext uri="{BB962C8B-B14F-4D97-AF65-F5344CB8AC3E}">
        <p14:creationId xmlns:p14="http://schemas.microsoft.com/office/powerpoint/2010/main" val="2928661315"/>
      </p:ext>
    </p:extLst>
  </p:cSld>
  <p:clrMapOvr>
    <a:masterClrMapping/>
  </p:clrMapOvr>
  <p:extLst>
    <p:ext uri="{DCECCB84-F9BA-43D5-87BE-67443E8EF086}">
      <p15:sldGuideLst xmlns:p15="http://schemas.microsoft.com/office/powerpoint/2012/main">
        <p15:guide id="1" orient="horz" pos="395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chlussfolie">
    <p:bg>
      <p:bgPr>
        <a:solidFill>
          <a:schemeClr val="bg1"/>
        </a:solidFill>
        <a:effectLst/>
      </p:bgPr>
    </p:bg>
    <p:spTree>
      <p:nvGrpSpPr>
        <p:cNvPr id="1" name=""/>
        <p:cNvGrpSpPr/>
        <p:nvPr/>
      </p:nvGrpSpPr>
      <p:grpSpPr>
        <a:xfrm>
          <a:off x="0" y="0"/>
          <a:ext cx="0" cy="0"/>
          <a:chOff x="0" y="0"/>
          <a:chExt cx="0" cy="0"/>
        </a:xfrm>
      </p:grpSpPr>
      <p:sp>
        <p:nvSpPr>
          <p:cNvPr id="20" name="Inhaltsplatzhalter 2">
            <a:extLst>
              <a:ext uri="{FF2B5EF4-FFF2-40B4-BE49-F238E27FC236}">
                <a16:creationId xmlns:a16="http://schemas.microsoft.com/office/drawing/2014/main" id="{394B20FF-3667-40DF-92A1-C6CF3BBCA26D}"/>
              </a:ext>
            </a:extLst>
          </p:cNvPr>
          <p:cNvSpPr>
            <a:spLocks noGrp="1"/>
          </p:cNvSpPr>
          <p:nvPr>
            <p:ph idx="1"/>
          </p:nvPr>
        </p:nvSpPr>
        <p:spPr>
          <a:xfrm>
            <a:off x="731837" y="2135492"/>
            <a:ext cx="10728325" cy="3960000"/>
          </a:xfrm>
        </p:spPr>
        <p:txBody>
          <a:bodyPr/>
          <a:lstStyle>
            <a:lvl1pPr marL="0" indent="0">
              <a:spcBef>
                <a:spcPts val="0"/>
              </a:spcBef>
              <a:buNone/>
              <a:defRPr>
                <a:solidFill>
                  <a:schemeClr val="tx1"/>
                </a:solidFill>
              </a:defRPr>
            </a:lvl1pPr>
            <a:lvl2pPr marL="266700" indent="0">
              <a:buNone/>
              <a:defRPr>
                <a:solidFill>
                  <a:schemeClr val="bg1"/>
                </a:solidFill>
              </a:defRPr>
            </a:lvl2pPr>
            <a:lvl3pPr marL="540000" indent="0">
              <a:buNone/>
              <a:defRPr>
                <a:solidFill>
                  <a:schemeClr val="bg1"/>
                </a:solidFill>
              </a:defRPr>
            </a:lvl3pPr>
            <a:lvl4pPr marL="808537" indent="0">
              <a:buNone/>
              <a:defRPr>
                <a:solidFill>
                  <a:schemeClr val="bg1"/>
                </a:solidFill>
              </a:defRPr>
            </a:lvl4pPr>
            <a:lvl5pPr marL="1080000" indent="0">
              <a:buNone/>
              <a:defRPr>
                <a:solidFill>
                  <a:schemeClr val="bg1"/>
                </a:solidFill>
              </a:defRPr>
            </a:lvl5pPr>
          </a:lstStyle>
          <a:p>
            <a:pPr lvl="0"/>
            <a:r>
              <a:rPr lang="de-DE" noProof="0"/>
              <a:t>Mastertextformat bearbeiten</a:t>
            </a:r>
          </a:p>
        </p:txBody>
      </p:sp>
      <p:sp>
        <p:nvSpPr>
          <p:cNvPr id="21" name="Bildplatzhalter 8">
            <a:extLst>
              <a:ext uri="{FF2B5EF4-FFF2-40B4-BE49-F238E27FC236}">
                <a16:creationId xmlns:a16="http://schemas.microsoft.com/office/drawing/2014/main" id="{794484F1-3B7F-46CE-AD0B-2310A557A990}"/>
              </a:ext>
            </a:extLst>
          </p:cNvPr>
          <p:cNvSpPr>
            <a:spLocks noGrp="1"/>
          </p:cNvSpPr>
          <p:nvPr>
            <p:ph type="pic" sz="quarter" idx="12"/>
          </p:nvPr>
        </p:nvSpPr>
        <p:spPr>
          <a:xfrm>
            <a:off x="10200163" y="6489088"/>
            <a:ext cx="1260000" cy="180000"/>
          </a:xfrm>
        </p:spPr>
        <p:txBody>
          <a:bodyPr/>
          <a:lstStyle>
            <a:lvl1pPr marL="0" indent="0" algn="l">
              <a:buNone/>
              <a:defRPr sz="700">
                <a:solidFill>
                  <a:schemeClr val="tx1"/>
                </a:solidFill>
              </a:defRPr>
            </a:lvl1pPr>
          </a:lstStyle>
          <a:p>
            <a:r>
              <a:rPr lang="de-DE" noProof="0"/>
              <a:t>Bild durch Klicken auf Symbol hinzufügen</a:t>
            </a:r>
            <a:endParaRPr lang="de-CH" noProof="0"/>
          </a:p>
        </p:txBody>
      </p:sp>
      <p:pic>
        <p:nvPicPr>
          <p:cNvPr id="22" name="Grafik 21">
            <a:extLst>
              <a:ext uri="{FF2B5EF4-FFF2-40B4-BE49-F238E27FC236}">
                <a16:creationId xmlns:a16="http://schemas.microsoft.com/office/drawing/2014/main" id="{F900572E-A73E-42BE-96FA-38ADC4E79FD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Tree>
    <p:extLst>
      <p:ext uri="{BB962C8B-B14F-4D97-AF65-F5344CB8AC3E}">
        <p14:creationId xmlns:p14="http://schemas.microsoft.com/office/powerpoint/2010/main" val="1752670339"/>
      </p:ext>
    </p:extLst>
  </p:cSld>
  <p:clrMapOvr>
    <a:masterClrMapping/>
  </p:clrMapOvr>
  <p:extLst>
    <p:ext uri="{DCECCB84-F9BA-43D5-87BE-67443E8EF086}">
      <p15:sldGuideLst xmlns:p15="http://schemas.microsoft.com/office/powerpoint/2012/main">
        <p15:guide id="1" pos="6698">
          <p15:clr>
            <a:srgbClr val="FBAE40"/>
          </p15:clr>
        </p15:guide>
        <p15:guide id="3" orient="horz" pos="640">
          <p15:clr>
            <a:srgbClr val="FBAE40"/>
          </p15:clr>
        </p15:guide>
        <p15:guide id="4" orient="horz" pos="3952">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02">
    <p:spTree>
      <p:nvGrpSpPr>
        <p:cNvPr id="1" name=""/>
        <p:cNvGrpSpPr/>
        <p:nvPr/>
      </p:nvGrpSpPr>
      <p:grpSpPr>
        <a:xfrm>
          <a:off x="0" y="0"/>
          <a:ext cx="0" cy="0"/>
          <a:chOff x="0" y="0"/>
          <a:chExt cx="0" cy="0"/>
        </a:xfrm>
      </p:grpSpPr>
      <p:sp>
        <p:nvSpPr>
          <p:cNvPr id="11" name="Bildplatzhalter 4">
            <a:extLst>
              <a:ext uri="{FF2B5EF4-FFF2-40B4-BE49-F238E27FC236}">
                <a16:creationId xmlns:a16="http://schemas.microsoft.com/office/drawing/2014/main" id="{8A01615F-450E-43D0-B554-DA3FBD48DF34}"/>
              </a:ext>
            </a:extLst>
          </p:cNvPr>
          <p:cNvSpPr>
            <a:spLocks noGrp="1"/>
          </p:cNvSpPr>
          <p:nvPr>
            <p:ph type="pic" sz="quarter" idx="11"/>
          </p:nvPr>
        </p:nvSpPr>
        <p:spPr>
          <a:xfrm>
            <a:off x="731838" y="1016000"/>
            <a:ext cx="10728325" cy="5256000"/>
          </a:xfrm>
        </p:spPr>
        <p:txBody>
          <a:bodyPr lIns="0" tIns="0" rIns="5580000" anchor="ctr" anchorCtr="0"/>
          <a:lstStyle>
            <a:lvl1pPr marL="0" indent="0" algn="ctr">
              <a:buNone/>
              <a:defRPr/>
            </a:lvl1pPr>
          </a:lstStyle>
          <a:p>
            <a:r>
              <a:rPr lang="de-DE" noProof="0"/>
              <a:t>Bild durch Klicken auf Symbol hinzufügen</a:t>
            </a: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6504000" y="2957494"/>
            <a:ext cx="5688000" cy="2268000"/>
          </a:xfrm>
          <a:solidFill>
            <a:schemeClr val="accent2"/>
          </a:solidFill>
        </p:spPr>
        <p:txBody>
          <a:bodyPr lIns="324000" tIns="252000" anchor="t" anchorCtr="0"/>
          <a:lstStyle>
            <a:lvl1pPr algn="l">
              <a:lnSpc>
                <a:spcPct val="100000"/>
              </a:lnSpc>
              <a:defRPr sz="3600">
                <a:solidFill>
                  <a:schemeClr val="bg1"/>
                </a:solidFill>
              </a:defRPr>
            </a:lvl1pPr>
          </a:lstStyle>
          <a:p>
            <a:r>
              <a:rPr lang="de-DE" noProof="0"/>
              <a:t>Mastertitelformat bearbeiten</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9" name="Textplatzhalter 3">
            <a:extLst>
              <a:ext uri="{FF2B5EF4-FFF2-40B4-BE49-F238E27FC236}">
                <a16:creationId xmlns:a16="http://schemas.microsoft.com/office/drawing/2014/main" id="{003A487C-8977-4264-A8A1-D6C1DB604682}"/>
              </a:ext>
            </a:extLst>
          </p:cNvPr>
          <p:cNvSpPr>
            <a:spLocks noGrp="1"/>
          </p:cNvSpPr>
          <p:nvPr>
            <p:ph type="body" sz="quarter" idx="13"/>
          </p:nvPr>
        </p:nvSpPr>
        <p:spPr>
          <a:xfrm>
            <a:off x="6845210" y="4639666"/>
            <a:ext cx="4320000" cy="46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de-DE" noProof="0"/>
              <a:t>Mastertextformat bearbeiten</a:t>
            </a:r>
          </a:p>
        </p:txBody>
      </p:sp>
      <p:sp>
        <p:nvSpPr>
          <p:cNvPr id="13" name="Bildplatzhalter 8">
            <a:extLst>
              <a:ext uri="{FF2B5EF4-FFF2-40B4-BE49-F238E27FC236}">
                <a16:creationId xmlns:a16="http://schemas.microsoft.com/office/drawing/2014/main" id="{E91D3734-CD8F-4F94-A813-570EF31C4732}"/>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de-DE" noProof="0"/>
              <a:t>Bild durch Klicken auf Symbol hinzufügen</a:t>
            </a:r>
            <a:endParaRPr lang="de-CH" noProof="0"/>
          </a:p>
        </p:txBody>
      </p:sp>
      <p:sp>
        <p:nvSpPr>
          <p:cNvPr id="8" name="Textplatzhalter 5">
            <a:extLst>
              <a:ext uri="{FF2B5EF4-FFF2-40B4-BE49-F238E27FC236}">
                <a16:creationId xmlns:a16="http://schemas.microsoft.com/office/drawing/2014/main" id="{547D2927-4A99-4714-8EBA-F773EAA26308}"/>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dirty="0"/>
              <a:t>Organisational </a:t>
            </a:r>
            <a:r>
              <a:rPr lang="de-DE" dirty="0" err="1"/>
              <a:t>unit</a:t>
            </a:r>
            <a:r>
              <a:rPr lang="de-DE" dirty="0"/>
              <a:t> verbal</a:t>
            </a:r>
            <a:br>
              <a:rPr lang="de-DE" dirty="0"/>
            </a:br>
            <a:r>
              <a:rPr lang="de-DE" dirty="0" err="1"/>
              <a:t>can</a:t>
            </a:r>
            <a:r>
              <a:rPr lang="de-DE" dirty="0"/>
              <a:t> </a:t>
            </a:r>
            <a:r>
              <a:rPr lang="de-DE" dirty="0" err="1"/>
              <a:t>be</a:t>
            </a:r>
            <a:r>
              <a:rPr lang="de-DE" dirty="0"/>
              <a:t> </a:t>
            </a:r>
            <a:r>
              <a:rPr lang="de-DE" dirty="0" err="1"/>
              <a:t>put</a:t>
            </a:r>
            <a:r>
              <a:rPr lang="de-DE" dirty="0"/>
              <a:t> on 2 </a:t>
            </a:r>
            <a:r>
              <a:rPr lang="de-DE" dirty="0" err="1"/>
              <a:t>lines</a:t>
            </a:r>
            <a:endParaRPr lang="de-DE" dirty="0"/>
          </a:p>
        </p:txBody>
      </p:sp>
    </p:spTree>
    <p:extLst>
      <p:ext uri="{BB962C8B-B14F-4D97-AF65-F5344CB8AC3E}">
        <p14:creationId xmlns:p14="http://schemas.microsoft.com/office/powerpoint/2010/main" val="100241141"/>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03">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62D94F76-218E-49F2-87F8-05982912ED18}"/>
              </a:ext>
            </a:extLst>
          </p:cNvPr>
          <p:cNvSpPr/>
          <p:nvPr userDrawn="1"/>
        </p:nvSpPr>
        <p:spPr>
          <a:xfrm>
            <a:off x="731838" y="1016000"/>
            <a:ext cx="10728325" cy="5257800"/>
          </a:xfrm>
          <a:prstGeom prst="rect">
            <a:avLst/>
          </a:prstGeom>
          <a:solidFill>
            <a:srgbClr val="485A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1" y="1940405"/>
            <a:ext cx="10188000" cy="3420000"/>
          </a:xfrm>
          <a:solidFill>
            <a:srgbClr val="72791C"/>
          </a:solidFill>
          <a:ln>
            <a:noFill/>
          </a:ln>
        </p:spPr>
        <p:txBody>
          <a:bodyPr lIns="1080000" tIns="252000" anchor="t" anchorCtr="0"/>
          <a:lstStyle>
            <a:lvl1pPr algn="l">
              <a:lnSpc>
                <a:spcPct val="100000"/>
              </a:lnSpc>
              <a:defRPr sz="3600">
                <a:solidFill>
                  <a:schemeClr val="bg1"/>
                </a:solidFill>
              </a:defRPr>
            </a:lvl1pPr>
          </a:lstStyle>
          <a:p>
            <a:r>
              <a:rPr lang="de-DE" noProof="0"/>
              <a:t>Mastertitelformat bearbeiten</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7" name="Textplatzhalter 3">
            <a:extLst>
              <a:ext uri="{FF2B5EF4-FFF2-40B4-BE49-F238E27FC236}">
                <a16:creationId xmlns:a16="http://schemas.microsoft.com/office/drawing/2014/main" id="{0503E57F-F89F-431B-8D38-7CC97B7C201A}"/>
              </a:ext>
            </a:extLst>
          </p:cNvPr>
          <p:cNvSpPr>
            <a:spLocks noGrp="1"/>
          </p:cNvSpPr>
          <p:nvPr>
            <p:ph type="body" sz="quarter" idx="13"/>
          </p:nvPr>
        </p:nvSpPr>
        <p:spPr>
          <a:xfrm>
            <a:off x="1078516" y="4217884"/>
            <a:ext cx="8640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de-DE" noProof="0"/>
              <a:t>Mastertextformat bearbeiten</a:t>
            </a:r>
          </a:p>
        </p:txBody>
      </p:sp>
      <p:sp>
        <p:nvSpPr>
          <p:cNvPr id="12" name="Bildplatzhalter 8">
            <a:extLst>
              <a:ext uri="{FF2B5EF4-FFF2-40B4-BE49-F238E27FC236}">
                <a16:creationId xmlns:a16="http://schemas.microsoft.com/office/drawing/2014/main" id="{1BEB6197-C509-4752-B57E-CEE955F5D926}"/>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de-DE" noProof="0"/>
              <a:t>Bild durch Klicken auf Symbol hinzufügen</a:t>
            </a:r>
            <a:endParaRPr lang="de-CH" noProof="0"/>
          </a:p>
        </p:txBody>
      </p:sp>
      <p:sp>
        <p:nvSpPr>
          <p:cNvPr id="8" name="Textplatzhalter 5">
            <a:extLst>
              <a:ext uri="{FF2B5EF4-FFF2-40B4-BE49-F238E27FC236}">
                <a16:creationId xmlns:a16="http://schemas.microsoft.com/office/drawing/2014/main" id="{4ADF7DEC-21BD-45CA-9E91-B9F58A69F621}"/>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dirty="0"/>
              <a:t>Organisational </a:t>
            </a:r>
            <a:r>
              <a:rPr lang="de-DE" dirty="0" err="1"/>
              <a:t>unit</a:t>
            </a:r>
            <a:r>
              <a:rPr lang="de-DE" dirty="0"/>
              <a:t> verbal</a:t>
            </a:r>
            <a:br>
              <a:rPr lang="de-DE" dirty="0"/>
            </a:br>
            <a:r>
              <a:rPr lang="de-DE" dirty="0" err="1"/>
              <a:t>can</a:t>
            </a:r>
            <a:r>
              <a:rPr lang="de-DE" dirty="0"/>
              <a:t> </a:t>
            </a:r>
            <a:r>
              <a:rPr lang="de-DE" dirty="0" err="1"/>
              <a:t>be</a:t>
            </a:r>
            <a:r>
              <a:rPr lang="de-DE" dirty="0"/>
              <a:t> </a:t>
            </a:r>
            <a:r>
              <a:rPr lang="de-DE" dirty="0" err="1"/>
              <a:t>put</a:t>
            </a:r>
            <a:r>
              <a:rPr lang="de-DE" dirty="0"/>
              <a:t> on 2 </a:t>
            </a:r>
            <a:r>
              <a:rPr lang="de-DE" dirty="0" err="1"/>
              <a:t>lines</a:t>
            </a:r>
            <a:endParaRPr lang="de-DE" dirty="0"/>
          </a:p>
        </p:txBody>
      </p:sp>
    </p:spTree>
    <p:extLst>
      <p:ext uri="{BB962C8B-B14F-4D97-AF65-F5344CB8AC3E}">
        <p14:creationId xmlns:p14="http://schemas.microsoft.com/office/powerpoint/2010/main" val="3924069494"/>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folie 04">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731837" y="1016000"/>
            <a:ext cx="10728326" cy="5256000"/>
          </a:xfrm>
          <a:solidFill>
            <a:schemeClr val="accent2"/>
          </a:solidFill>
          <a:ln>
            <a:noFill/>
          </a:ln>
        </p:spPr>
        <p:txBody>
          <a:bodyPr lIns="324000" tIns="1152000" anchor="t" anchorCtr="0"/>
          <a:lstStyle>
            <a:lvl1pPr algn="l">
              <a:lnSpc>
                <a:spcPct val="100000"/>
              </a:lnSpc>
              <a:defRPr sz="3600">
                <a:solidFill>
                  <a:schemeClr val="bg1"/>
                </a:solidFill>
              </a:defRPr>
            </a:lvl1pPr>
          </a:lstStyle>
          <a:p>
            <a:r>
              <a:rPr lang="de-DE" noProof="0"/>
              <a:t>Mastertitelformat bearbeiten</a:t>
            </a:r>
            <a:endParaRPr lang="de-CH" noProof="0"/>
          </a:p>
        </p:txBody>
      </p:sp>
      <p:pic>
        <p:nvPicPr>
          <p:cNvPr id="10" name="Grafik 9">
            <a:extLst>
              <a:ext uri="{FF2B5EF4-FFF2-40B4-BE49-F238E27FC236}">
                <a16:creationId xmlns:a16="http://schemas.microsoft.com/office/drawing/2014/main" id="{0EE7317F-7892-4B0F-BA41-44765BB93F0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8" y="360538"/>
            <a:ext cx="1765565" cy="288000"/>
          </a:xfrm>
          <a:prstGeom prst="rect">
            <a:avLst/>
          </a:prstGeom>
        </p:spPr>
      </p:pic>
      <p:sp>
        <p:nvSpPr>
          <p:cNvPr id="6" name="Textplatzhalter 3">
            <a:extLst>
              <a:ext uri="{FF2B5EF4-FFF2-40B4-BE49-F238E27FC236}">
                <a16:creationId xmlns:a16="http://schemas.microsoft.com/office/drawing/2014/main" id="{5FCAD79B-EF47-46A0-9575-229F3DAA72F5}"/>
              </a:ext>
            </a:extLst>
          </p:cNvPr>
          <p:cNvSpPr>
            <a:spLocks noGrp="1"/>
          </p:cNvSpPr>
          <p:nvPr>
            <p:ph type="body" sz="quarter" idx="13"/>
          </p:nvPr>
        </p:nvSpPr>
        <p:spPr>
          <a:xfrm>
            <a:off x="1078515" y="5122625"/>
            <a:ext cx="10044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de-DE" noProof="0"/>
              <a:t>Mastertextformat bearbeiten</a:t>
            </a:r>
          </a:p>
        </p:txBody>
      </p:sp>
      <p:sp>
        <p:nvSpPr>
          <p:cNvPr id="8" name="Bildplatzhalter 8">
            <a:extLst>
              <a:ext uri="{FF2B5EF4-FFF2-40B4-BE49-F238E27FC236}">
                <a16:creationId xmlns:a16="http://schemas.microsoft.com/office/drawing/2014/main" id="{72236FC6-C8FF-43C1-86B9-BF112345926F}"/>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de-DE" noProof="0"/>
              <a:t>Bild durch Klicken auf Symbol hinzufügen</a:t>
            </a:r>
            <a:endParaRPr lang="de-CH" noProof="0"/>
          </a:p>
        </p:txBody>
      </p:sp>
      <p:sp>
        <p:nvSpPr>
          <p:cNvPr id="7" name="Textplatzhalter 5">
            <a:extLst>
              <a:ext uri="{FF2B5EF4-FFF2-40B4-BE49-F238E27FC236}">
                <a16:creationId xmlns:a16="http://schemas.microsoft.com/office/drawing/2014/main" id="{789A3267-E086-4EC3-A0BB-F8ECD01A5C7E}"/>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dirty="0"/>
              <a:t>Organisational </a:t>
            </a:r>
            <a:r>
              <a:rPr lang="de-DE" dirty="0" err="1"/>
              <a:t>unit</a:t>
            </a:r>
            <a:r>
              <a:rPr lang="de-DE" dirty="0"/>
              <a:t> verbal</a:t>
            </a:r>
            <a:br>
              <a:rPr lang="de-DE" dirty="0"/>
            </a:br>
            <a:r>
              <a:rPr lang="de-DE" dirty="0" err="1"/>
              <a:t>can</a:t>
            </a:r>
            <a:r>
              <a:rPr lang="de-DE" dirty="0"/>
              <a:t> </a:t>
            </a:r>
            <a:r>
              <a:rPr lang="de-DE" dirty="0" err="1"/>
              <a:t>be</a:t>
            </a:r>
            <a:r>
              <a:rPr lang="de-DE" dirty="0"/>
              <a:t> </a:t>
            </a:r>
            <a:r>
              <a:rPr lang="de-DE" dirty="0" err="1"/>
              <a:t>put</a:t>
            </a:r>
            <a:r>
              <a:rPr lang="de-DE" dirty="0"/>
              <a:t> on 2 </a:t>
            </a:r>
            <a:r>
              <a:rPr lang="de-DE" dirty="0" err="1"/>
              <a:t>lines</a:t>
            </a:r>
            <a:endParaRPr lang="de-DE" dirty="0"/>
          </a:p>
        </p:txBody>
      </p:sp>
    </p:spTree>
    <p:extLst>
      <p:ext uri="{BB962C8B-B14F-4D97-AF65-F5344CB8AC3E}">
        <p14:creationId xmlns:p14="http://schemas.microsoft.com/office/powerpoint/2010/main" val="732532068"/>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folie 04 – Uni Zürich">
    <p:spTree>
      <p:nvGrpSpPr>
        <p:cNvPr id="1" name=""/>
        <p:cNvGrpSpPr/>
        <p:nvPr/>
      </p:nvGrpSpPr>
      <p:grpSpPr>
        <a:xfrm>
          <a:off x="0" y="0"/>
          <a:ext cx="0" cy="0"/>
          <a:chOff x="0" y="0"/>
          <a:chExt cx="0" cy="0"/>
        </a:xfrm>
      </p:grpSpPr>
      <p:sp>
        <p:nvSpPr>
          <p:cNvPr id="5" name="Bildplatzhalter 4">
            <a:extLst>
              <a:ext uri="{FF2B5EF4-FFF2-40B4-BE49-F238E27FC236}">
                <a16:creationId xmlns:a16="http://schemas.microsoft.com/office/drawing/2014/main" id="{EB061823-3F7A-48C8-8477-B410C18AC1B7}"/>
              </a:ext>
            </a:extLst>
          </p:cNvPr>
          <p:cNvSpPr>
            <a:spLocks noGrp="1"/>
          </p:cNvSpPr>
          <p:nvPr>
            <p:ph type="pic" sz="quarter" idx="11"/>
          </p:nvPr>
        </p:nvSpPr>
        <p:spPr>
          <a:xfrm>
            <a:off x="731838" y="1016000"/>
            <a:ext cx="10728325" cy="5256000"/>
          </a:xfrm>
        </p:spPr>
        <p:txBody>
          <a:bodyPr lIns="5580000" tIns="0" rIns="0" anchor="ctr" anchorCtr="0"/>
          <a:lstStyle>
            <a:lvl1pPr marL="0" indent="0" algn="ctr">
              <a:buNone/>
              <a:defRPr/>
            </a:lvl1pPr>
          </a:lstStyle>
          <a:p>
            <a:r>
              <a:rPr lang="de-DE" noProof="0"/>
              <a:t>Bild durch Klicken auf Symbol hinzufügen</a:t>
            </a:r>
            <a:endParaRPr lang="de-CH" noProof="0"/>
          </a:p>
        </p:txBody>
      </p:sp>
      <p:sp>
        <p:nvSpPr>
          <p:cNvPr id="2" name="Titel 1">
            <a:extLst>
              <a:ext uri="{FF2B5EF4-FFF2-40B4-BE49-F238E27FC236}">
                <a16:creationId xmlns:a16="http://schemas.microsoft.com/office/drawing/2014/main" id="{3491294E-BEE7-4DA8-BBC8-88E1A7B07AEF}"/>
              </a:ext>
            </a:extLst>
          </p:cNvPr>
          <p:cNvSpPr>
            <a:spLocks noGrp="1"/>
          </p:cNvSpPr>
          <p:nvPr>
            <p:ph type="ctrTitle"/>
          </p:nvPr>
        </p:nvSpPr>
        <p:spPr>
          <a:xfrm>
            <a:off x="0" y="2233538"/>
            <a:ext cx="5904000" cy="2772000"/>
          </a:xfrm>
          <a:solidFill>
            <a:srgbClr val="007A96"/>
          </a:solidFill>
        </p:spPr>
        <p:txBody>
          <a:bodyPr lIns="1080000" tIns="252000" anchor="t" anchorCtr="0"/>
          <a:lstStyle>
            <a:lvl1pPr algn="l">
              <a:lnSpc>
                <a:spcPct val="100000"/>
              </a:lnSpc>
              <a:defRPr sz="3600">
                <a:solidFill>
                  <a:schemeClr val="bg1"/>
                </a:solidFill>
              </a:defRPr>
            </a:lvl1pPr>
          </a:lstStyle>
          <a:p>
            <a:r>
              <a:rPr lang="de-DE" noProof="0"/>
              <a:t>Mastertitelformat bearbeiten</a:t>
            </a:r>
            <a:endParaRPr lang="de-CH" noProof="0"/>
          </a:p>
        </p:txBody>
      </p:sp>
      <p:pic>
        <p:nvPicPr>
          <p:cNvPr id="4" name="Grafik 3">
            <a:extLst>
              <a:ext uri="{FF2B5EF4-FFF2-40B4-BE49-F238E27FC236}">
                <a16:creationId xmlns:a16="http://schemas.microsoft.com/office/drawing/2014/main" id="{793E2EDD-B19F-478D-BB03-AD55EC1E86B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7672" y="228020"/>
            <a:ext cx="3679200" cy="552508"/>
          </a:xfrm>
          <a:prstGeom prst="rect">
            <a:avLst/>
          </a:prstGeom>
        </p:spPr>
      </p:pic>
      <p:sp>
        <p:nvSpPr>
          <p:cNvPr id="7" name="Textplatzhalter 3">
            <a:extLst>
              <a:ext uri="{FF2B5EF4-FFF2-40B4-BE49-F238E27FC236}">
                <a16:creationId xmlns:a16="http://schemas.microsoft.com/office/drawing/2014/main" id="{D364BCB8-820F-4C3A-BA37-7048A4C8D4C3}"/>
              </a:ext>
            </a:extLst>
          </p:cNvPr>
          <p:cNvSpPr>
            <a:spLocks noGrp="1"/>
          </p:cNvSpPr>
          <p:nvPr>
            <p:ph type="body" sz="quarter" idx="13"/>
          </p:nvPr>
        </p:nvSpPr>
        <p:spPr>
          <a:xfrm>
            <a:off x="1078516" y="3860495"/>
            <a:ext cx="4680000" cy="1008000"/>
          </a:xfrm>
        </p:spPr>
        <p:txBody>
          <a:bodyPr/>
          <a:lstStyle>
            <a:lvl1pPr marL="0" indent="0">
              <a:lnSpc>
                <a:spcPct val="100000"/>
              </a:lnSpc>
              <a:spcBef>
                <a:spcPts val="0"/>
              </a:spcBef>
              <a:buNone/>
              <a:defRPr>
                <a:solidFill>
                  <a:schemeClr val="bg1"/>
                </a:solidFill>
              </a:defRPr>
            </a:lvl1pPr>
            <a:lvl2pPr marL="266700" indent="0">
              <a:lnSpc>
                <a:spcPct val="100000"/>
              </a:lnSpc>
              <a:spcBef>
                <a:spcPts val="0"/>
              </a:spcBef>
              <a:buNone/>
              <a:defRPr>
                <a:solidFill>
                  <a:schemeClr val="bg1"/>
                </a:solidFill>
              </a:defRPr>
            </a:lvl2pPr>
            <a:lvl3pPr marL="538163" indent="0">
              <a:lnSpc>
                <a:spcPct val="100000"/>
              </a:lnSpc>
              <a:spcBef>
                <a:spcPts val="0"/>
              </a:spcBef>
              <a:buNone/>
              <a:defRPr>
                <a:solidFill>
                  <a:schemeClr val="bg1"/>
                </a:solidFill>
              </a:defRPr>
            </a:lvl3pPr>
            <a:lvl4pPr marL="804862" indent="0">
              <a:lnSpc>
                <a:spcPct val="100000"/>
              </a:lnSpc>
              <a:spcBef>
                <a:spcPts val="0"/>
              </a:spcBef>
              <a:buNone/>
              <a:defRPr>
                <a:solidFill>
                  <a:schemeClr val="bg1"/>
                </a:solidFill>
              </a:defRPr>
            </a:lvl4pPr>
            <a:lvl5pPr marL="1076325" indent="0">
              <a:lnSpc>
                <a:spcPct val="100000"/>
              </a:lnSpc>
              <a:spcBef>
                <a:spcPts val="0"/>
              </a:spcBef>
              <a:buNone/>
              <a:defRPr>
                <a:solidFill>
                  <a:schemeClr val="bg1"/>
                </a:solidFill>
              </a:defRPr>
            </a:lvl5pPr>
          </a:lstStyle>
          <a:p>
            <a:pPr lvl="0"/>
            <a:r>
              <a:rPr lang="de-DE" noProof="0"/>
              <a:t>Mastertextformat bearbeiten</a:t>
            </a:r>
          </a:p>
        </p:txBody>
      </p:sp>
      <p:sp>
        <p:nvSpPr>
          <p:cNvPr id="11" name="Bildplatzhalter 8">
            <a:extLst>
              <a:ext uri="{FF2B5EF4-FFF2-40B4-BE49-F238E27FC236}">
                <a16:creationId xmlns:a16="http://schemas.microsoft.com/office/drawing/2014/main" id="{A73913C2-8DFE-4F15-B2DB-2A6D5C267009}"/>
              </a:ext>
            </a:extLst>
          </p:cNvPr>
          <p:cNvSpPr>
            <a:spLocks noGrp="1"/>
          </p:cNvSpPr>
          <p:nvPr>
            <p:ph type="pic" sz="quarter" idx="12"/>
          </p:nvPr>
        </p:nvSpPr>
        <p:spPr>
          <a:xfrm>
            <a:off x="10200163" y="6489088"/>
            <a:ext cx="1260000" cy="180000"/>
          </a:xfrm>
        </p:spPr>
        <p:txBody>
          <a:bodyPr/>
          <a:lstStyle>
            <a:lvl1pPr marL="0" indent="0" algn="l">
              <a:buNone/>
              <a:defRPr sz="700"/>
            </a:lvl1pPr>
          </a:lstStyle>
          <a:p>
            <a:r>
              <a:rPr lang="de-DE" noProof="0"/>
              <a:t>Bild durch Klicken auf Symbol hinzufügen</a:t>
            </a:r>
            <a:endParaRPr lang="de-CH" noProof="0"/>
          </a:p>
        </p:txBody>
      </p:sp>
      <p:sp>
        <p:nvSpPr>
          <p:cNvPr id="9" name="Textplatzhalter 5">
            <a:extLst>
              <a:ext uri="{FF2B5EF4-FFF2-40B4-BE49-F238E27FC236}">
                <a16:creationId xmlns:a16="http://schemas.microsoft.com/office/drawing/2014/main" id="{791A1AD7-DB7D-4C75-BEFB-EB6D34D3B2AB}"/>
              </a:ext>
            </a:extLst>
          </p:cNvPr>
          <p:cNvSpPr>
            <a:spLocks noGrp="1"/>
          </p:cNvSpPr>
          <p:nvPr>
            <p:ph type="body" sz="quarter" idx="16" hasCustomPrompt="1"/>
          </p:nvPr>
        </p:nvSpPr>
        <p:spPr>
          <a:xfrm>
            <a:off x="9696449" y="316800"/>
            <a:ext cx="1800000" cy="360000"/>
          </a:xfrm>
        </p:spPr>
        <p:txBody>
          <a:bodyPr anchor="b" anchorCtr="0"/>
          <a:lstStyle>
            <a:lvl1pPr marL="0" indent="0" algn="l">
              <a:spcBef>
                <a:spcPts val="0"/>
              </a:spcBef>
              <a:buNone/>
              <a:defRPr sz="1150"/>
            </a:lvl1pPr>
            <a:lvl2pPr>
              <a:defRPr sz="1150"/>
            </a:lvl2pPr>
            <a:lvl3pPr>
              <a:defRPr sz="1150"/>
            </a:lvl3pPr>
            <a:lvl4pPr>
              <a:defRPr sz="1150"/>
            </a:lvl4pPr>
            <a:lvl5pPr>
              <a:defRPr sz="1150"/>
            </a:lvl5pPr>
          </a:lstStyle>
          <a:p>
            <a:pPr lvl="0"/>
            <a:r>
              <a:rPr lang="de-DE" dirty="0"/>
              <a:t>Organisational </a:t>
            </a:r>
            <a:r>
              <a:rPr lang="de-DE" dirty="0" err="1"/>
              <a:t>unit</a:t>
            </a:r>
            <a:r>
              <a:rPr lang="de-DE" dirty="0"/>
              <a:t> verbal</a:t>
            </a:r>
            <a:br>
              <a:rPr lang="de-DE" dirty="0"/>
            </a:br>
            <a:r>
              <a:rPr lang="de-DE" dirty="0" err="1"/>
              <a:t>can</a:t>
            </a:r>
            <a:r>
              <a:rPr lang="de-DE" dirty="0"/>
              <a:t> </a:t>
            </a:r>
            <a:r>
              <a:rPr lang="de-DE" dirty="0" err="1"/>
              <a:t>be</a:t>
            </a:r>
            <a:r>
              <a:rPr lang="de-DE" dirty="0"/>
              <a:t> </a:t>
            </a:r>
            <a:r>
              <a:rPr lang="de-DE" dirty="0" err="1"/>
              <a:t>put</a:t>
            </a:r>
            <a:r>
              <a:rPr lang="de-DE" dirty="0"/>
              <a:t> on 2 </a:t>
            </a:r>
            <a:r>
              <a:rPr lang="de-DE" dirty="0" err="1"/>
              <a:t>lines</a:t>
            </a:r>
            <a:endParaRPr lang="de-DE" dirty="0"/>
          </a:p>
        </p:txBody>
      </p:sp>
    </p:spTree>
    <p:extLst>
      <p:ext uri="{BB962C8B-B14F-4D97-AF65-F5344CB8AC3E}">
        <p14:creationId xmlns:p14="http://schemas.microsoft.com/office/powerpoint/2010/main" val="2789257521"/>
      </p:ext>
    </p:extLst>
  </p:cSld>
  <p:clrMapOvr>
    <a:masterClrMapping/>
  </p:clrMapOvr>
  <p:extLst>
    <p:ext uri="{DCECCB84-F9BA-43D5-87BE-67443E8EF086}">
      <p15:sldGuideLst xmlns:p15="http://schemas.microsoft.com/office/powerpoint/2012/main">
        <p15:guide id="3" orient="horz" pos="640">
          <p15:clr>
            <a:srgbClr val="FBAE40"/>
          </p15:clr>
        </p15:guide>
        <p15:guide id="4" orient="horz" pos="395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p:txBody>
          <a:bodyPr/>
          <a:lstStyle>
            <a:lvl1pPr marL="539750" indent="-539750">
              <a:buFont typeface="+mj-lt"/>
              <a:buAutoNum type="arabicPeriod"/>
              <a:defRPr/>
            </a:lvl1pPr>
            <a:lvl2pPr marL="1079500" indent="-539750">
              <a:buFont typeface="+mj-lt"/>
              <a:buAutoNum type="arabicPeriod"/>
              <a:defRPr/>
            </a:lvl2pPr>
            <a:lvl3pPr marL="1612900" indent="-533400">
              <a:buFont typeface="+mj-lt"/>
              <a:buAutoNum type="arabicPeriod"/>
              <a:defRPr/>
            </a:lvl3pPr>
            <a:lvl4pPr marL="2152650" indent="-539750">
              <a:buFont typeface="+mj-lt"/>
              <a:buAutoNum type="arabicPeriod"/>
              <a:defRPr/>
            </a:lvl4pPr>
            <a:lvl5pPr marL="2692400" indent="-539750">
              <a:buFont typeface="+mj-lt"/>
              <a:buAutoNum type="arabicPeriod"/>
              <a:defRPr/>
            </a:lvl5p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AF24159B-E4F0-491A-987A-BB36210A3487}" type="datetime1">
              <a:rPr lang="de-CH" noProof="0" smtClean="0"/>
              <a:t>30.06.2021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Tree>
    <p:extLst>
      <p:ext uri="{BB962C8B-B14F-4D97-AF65-F5344CB8AC3E}">
        <p14:creationId xmlns:p14="http://schemas.microsoft.com/office/powerpoint/2010/main" val="2221599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2766B431-E9C0-42FA-A169-1C18600E56F3}" type="datetime1">
              <a:rPr lang="de-CH" noProof="0" smtClean="0"/>
              <a:t>30.06.2021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Tree>
    <p:extLst>
      <p:ext uri="{BB962C8B-B14F-4D97-AF65-F5344CB8AC3E}">
        <p14:creationId xmlns:p14="http://schemas.microsoft.com/office/powerpoint/2010/main" val="1888753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mit Fussno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p:txBody>
          <a:bodyPr/>
          <a:lstStyle/>
          <a:p>
            <a:r>
              <a:rPr lang="de-DE" noProof="0"/>
              <a:t>Mastertitelformat bearbeiten</a:t>
            </a:r>
            <a:endParaRPr lang="de-CH" noProof="0"/>
          </a:p>
        </p:txBody>
      </p:sp>
      <p:sp>
        <p:nvSpPr>
          <p:cNvPr id="3" name="Inhaltsplatzhalter 2">
            <a:extLst>
              <a:ext uri="{FF2B5EF4-FFF2-40B4-BE49-F238E27FC236}">
                <a16:creationId xmlns:a16="http://schemas.microsoft.com/office/drawing/2014/main" id="{87D3E2EF-5F98-49EC-BCEA-B215D49920A3}"/>
              </a:ext>
            </a:extLst>
          </p:cNvPr>
          <p:cNvSpPr>
            <a:spLocks noGrp="1"/>
          </p:cNvSpPr>
          <p:nvPr>
            <p:ph idx="1"/>
          </p:nvPr>
        </p:nvSpPr>
        <p:spPr>
          <a:xfrm>
            <a:off x="731837" y="1412875"/>
            <a:ext cx="10728325" cy="3960000"/>
          </a:xfrm>
        </p:spPr>
        <p:txBody>
          <a:bodyPr/>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p>
            <a:fld id="{F761BEC9-C431-4FA5-857C-CC51D31ED09B}" type="datetime1">
              <a:rPr lang="de-CH" noProof="0" smtClean="0"/>
              <a:t>30.06.2021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p>
            <a:fld id="{5ACA52AF-F19D-405C-AD5F-7D94B96A5CC3}" type="slidenum">
              <a:rPr lang="de-CH" noProof="0" smtClean="0"/>
              <a:t>‹Nr.›</a:t>
            </a:fld>
            <a:endParaRPr lang="de-CH" noProof="0"/>
          </a:p>
        </p:txBody>
      </p:sp>
      <p:pic>
        <p:nvPicPr>
          <p:cNvPr id="7" name="Grafik 6">
            <a:extLst>
              <a:ext uri="{FF2B5EF4-FFF2-40B4-BE49-F238E27FC236}">
                <a16:creationId xmlns:a16="http://schemas.microsoft.com/office/drawing/2014/main" id="{7F7C476A-2849-4D68-9FA2-3A5CFC13C83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1837" y="6507088"/>
            <a:ext cx="984462" cy="162000"/>
          </a:xfrm>
          <a:prstGeom prst="rect">
            <a:avLst/>
          </a:prstGeom>
        </p:spPr>
      </p:pic>
      <p:sp>
        <p:nvSpPr>
          <p:cNvPr id="11" name="Textplatzhalter 10">
            <a:extLst>
              <a:ext uri="{FF2B5EF4-FFF2-40B4-BE49-F238E27FC236}">
                <a16:creationId xmlns:a16="http://schemas.microsoft.com/office/drawing/2014/main" id="{2F6D94FA-21C6-4AE0-AA4F-3A077810ED93}"/>
              </a:ext>
            </a:extLst>
          </p:cNvPr>
          <p:cNvSpPr>
            <a:spLocks noGrp="1"/>
          </p:cNvSpPr>
          <p:nvPr>
            <p:ph type="body" sz="quarter" idx="13"/>
          </p:nvPr>
        </p:nvSpPr>
        <p:spPr>
          <a:xfrm>
            <a:off x="731836" y="5570135"/>
            <a:ext cx="5364164" cy="721233"/>
          </a:xfrm>
        </p:spPr>
        <p:txBody>
          <a:bodyPr anchor="b" anchorCtr="0"/>
          <a:lstStyle>
            <a:lvl1pPr marL="179388" indent="-179388">
              <a:spcBef>
                <a:spcPts val="0"/>
              </a:spcBef>
              <a:buFont typeface="+mj-lt"/>
              <a:buAutoNum type="arabicPeriod"/>
              <a:defRPr sz="800"/>
            </a:lvl1pPr>
            <a:lvl2pPr marL="266700" indent="0">
              <a:buNone/>
              <a:defRPr sz="800"/>
            </a:lvl2pPr>
            <a:lvl3pPr marL="538163" indent="0">
              <a:buNone/>
              <a:defRPr sz="800"/>
            </a:lvl3pPr>
            <a:lvl4pPr marL="804862" indent="0">
              <a:buNone/>
              <a:defRPr sz="800"/>
            </a:lvl4pPr>
            <a:lvl5pPr marL="1076325" indent="0">
              <a:buNone/>
              <a:defRPr sz="800"/>
            </a:lvl5pPr>
          </a:lstStyle>
          <a:p>
            <a:pPr lvl="0"/>
            <a:r>
              <a:rPr lang="de-DE" noProof="0"/>
              <a:t>Mastertextformat bearbeiten</a:t>
            </a:r>
          </a:p>
        </p:txBody>
      </p:sp>
    </p:spTree>
    <p:extLst>
      <p:ext uri="{BB962C8B-B14F-4D97-AF65-F5344CB8AC3E}">
        <p14:creationId xmlns:p14="http://schemas.microsoft.com/office/powerpoint/2010/main" val="4260017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Zwischenslide">
    <p:bg>
      <p:bgPr>
        <a:solidFill>
          <a:schemeClr val="tx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46F7F9-CBC8-4641-B12B-7E76FD213E12}"/>
              </a:ext>
            </a:extLst>
          </p:cNvPr>
          <p:cNvSpPr>
            <a:spLocks noGrp="1"/>
          </p:cNvSpPr>
          <p:nvPr>
            <p:ph type="title"/>
          </p:nvPr>
        </p:nvSpPr>
        <p:spPr>
          <a:xfrm>
            <a:off x="731837" y="2224781"/>
            <a:ext cx="10728325" cy="1260000"/>
          </a:xfrm>
        </p:spPr>
        <p:txBody>
          <a:bodyPr/>
          <a:lstStyle>
            <a:lvl1pPr>
              <a:lnSpc>
                <a:spcPct val="100000"/>
              </a:lnSpc>
              <a:defRPr sz="3600">
                <a:solidFill>
                  <a:schemeClr val="bg1"/>
                </a:solidFill>
              </a:defRPr>
            </a:lvl1pPr>
          </a:lstStyle>
          <a:p>
            <a:r>
              <a:rPr lang="de-DE" noProof="0"/>
              <a:t>Mastertitelformat bearbeiten</a:t>
            </a:r>
            <a:endParaRPr lang="de-CH" noProof="0"/>
          </a:p>
        </p:txBody>
      </p:sp>
      <p:sp>
        <p:nvSpPr>
          <p:cNvPr id="4" name="Datumsplatzhalter 3">
            <a:extLst>
              <a:ext uri="{FF2B5EF4-FFF2-40B4-BE49-F238E27FC236}">
                <a16:creationId xmlns:a16="http://schemas.microsoft.com/office/drawing/2014/main" id="{67DB21BA-81C0-43DB-A42C-5F672DBC37F2}"/>
              </a:ext>
            </a:extLst>
          </p:cNvPr>
          <p:cNvSpPr>
            <a:spLocks noGrp="1"/>
          </p:cNvSpPr>
          <p:nvPr>
            <p:ph type="dt" sz="half" idx="10"/>
          </p:nvPr>
        </p:nvSpPr>
        <p:spPr/>
        <p:txBody>
          <a:bodyPr/>
          <a:lstStyle>
            <a:lvl1pPr>
              <a:defRPr>
                <a:solidFill>
                  <a:schemeClr val="bg1"/>
                </a:solidFill>
              </a:defRPr>
            </a:lvl1pPr>
          </a:lstStyle>
          <a:p>
            <a:fld id="{7C34338F-395B-4159-90E8-FCE6347E5FEF}" type="datetime1">
              <a:rPr lang="de-CH" noProof="0" smtClean="0"/>
              <a:t>30.06.2021</a:t>
            </a:fld>
            <a:endParaRPr lang="de-CH" noProof="0"/>
          </a:p>
        </p:txBody>
      </p:sp>
      <p:sp>
        <p:nvSpPr>
          <p:cNvPr id="5" name="Fußzeilenplatzhalter 4">
            <a:extLst>
              <a:ext uri="{FF2B5EF4-FFF2-40B4-BE49-F238E27FC236}">
                <a16:creationId xmlns:a16="http://schemas.microsoft.com/office/drawing/2014/main" id="{1BC78786-28C3-4EAB-A3FC-1A4BFA8447EC}"/>
              </a:ext>
            </a:extLst>
          </p:cNvPr>
          <p:cNvSpPr>
            <a:spLocks noGrp="1"/>
          </p:cNvSpPr>
          <p:nvPr>
            <p:ph type="ftr" sz="quarter" idx="11"/>
          </p:nvPr>
        </p:nvSpPr>
        <p:spPr/>
        <p:txBody>
          <a:bodyPr/>
          <a:lstStyle>
            <a:lvl1pPr>
              <a:defRPr>
                <a:solidFill>
                  <a:schemeClr val="bg1"/>
                </a:solidFill>
              </a:defRPr>
            </a:lvl1pPr>
          </a:lstStyle>
          <a:p>
            <a:r>
              <a:rPr lang="de-DE"/>
              <a:t>Organisational unit (edit via “Insert” &gt; “Header &amp; Footer”)</a:t>
            </a:r>
            <a:endParaRPr lang="de-CH" dirty="0"/>
          </a:p>
        </p:txBody>
      </p:sp>
      <p:sp>
        <p:nvSpPr>
          <p:cNvPr id="6" name="Foliennummernplatzhalter 5">
            <a:extLst>
              <a:ext uri="{FF2B5EF4-FFF2-40B4-BE49-F238E27FC236}">
                <a16:creationId xmlns:a16="http://schemas.microsoft.com/office/drawing/2014/main" id="{0FC1D5C1-A4AD-42D4-93B7-D3B71140E3A1}"/>
              </a:ext>
            </a:extLst>
          </p:cNvPr>
          <p:cNvSpPr>
            <a:spLocks noGrp="1"/>
          </p:cNvSpPr>
          <p:nvPr>
            <p:ph type="sldNum" sz="quarter" idx="12"/>
          </p:nvPr>
        </p:nvSpPr>
        <p:spPr/>
        <p:txBody>
          <a:bodyPr/>
          <a:lstStyle>
            <a:lvl1pPr>
              <a:defRPr>
                <a:solidFill>
                  <a:schemeClr val="bg1"/>
                </a:solidFill>
              </a:defRPr>
            </a:lvl1pPr>
          </a:lstStyle>
          <a:p>
            <a:fld id="{5ACA52AF-F19D-405C-AD5F-7D94B96A5CC3}" type="slidenum">
              <a:rPr lang="de-CH" noProof="0" smtClean="0"/>
              <a:pPr/>
              <a:t>‹Nr.›</a:t>
            </a:fld>
            <a:endParaRPr lang="de-CH" noProof="0"/>
          </a:p>
        </p:txBody>
      </p:sp>
      <p:grpSp>
        <p:nvGrpSpPr>
          <p:cNvPr id="10" name="Grafik 6">
            <a:extLst>
              <a:ext uri="{FF2B5EF4-FFF2-40B4-BE49-F238E27FC236}">
                <a16:creationId xmlns:a16="http://schemas.microsoft.com/office/drawing/2014/main" id="{7F7C476A-2849-4D68-9FA2-3A5CFC13C833}"/>
              </a:ext>
            </a:extLst>
          </p:cNvPr>
          <p:cNvGrpSpPr/>
          <p:nvPr/>
        </p:nvGrpSpPr>
        <p:grpSpPr>
          <a:xfrm>
            <a:off x="731837" y="6507088"/>
            <a:ext cx="984462" cy="162000"/>
            <a:chOff x="731837" y="6507088"/>
            <a:chExt cx="984462" cy="162000"/>
          </a:xfrm>
          <a:solidFill>
            <a:schemeClr val="bg1"/>
          </a:solidFill>
        </p:grpSpPr>
        <p:grpSp>
          <p:nvGrpSpPr>
            <p:cNvPr id="12" name="Grafik 6">
              <a:extLst>
                <a:ext uri="{FF2B5EF4-FFF2-40B4-BE49-F238E27FC236}">
                  <a16:creationId xmlns:a16="http://schemas.microsoft.com/office/drawing/2014/main" id="{7F7C476A-2849-4D68-9FA2-3A5CFC13C833}"/>
                </a:ext>
              </a:extLst>
            </p:cNvPr>
            <p:cNvGrpSpPr/>
            <p:nvPr/>
          </p:nvGrpSpPr>
          <p:grpSpPr>
            <a:xfrm>
              <a:off x="1266489" y="6555186"/>
              <a:ext cx="197463" cy="110963"/>
              <a:chOff x="1266489" y="6555186"/>
              <a:chExt cx="197463" cy="110963"/>
            </a:xfrm>
            <a:grpFill/>
          </p:grpSpPr>
          <p:sp>
            <p:nvSpPr>
              <p:cNvPr id="13" name="Freihandform: Form 12">
                <a:extLst>
                  <a:ext uri="{FF2B5EF4-FFF2-40B4-BE49-F238E27FC236}">
                    <a16:creationId xmlns:a16="http://schemas.microsoft.com/office/drawing/2014/main" id="{18BB0752-F87C-44D9-A9A5-97AF1DEDA1AE}"/>
                  </a:ext>
                </a:extLst>
              </p:cNvPr>
              <p:cNvSpPr/>
              <p:nvPr/>
            </p:nvSpPr>
            <p:spPr>
              <a:xfrm>
                <a:off x="1266489" y="6556934"/>
                <a:ext cx="95902" cy="109216"/>
              </a:xfrm>
              <a:custGeom>
                <a:avLst/>
                <a:gdLst>
                  <a:gd name="connsiteX0" fmla="*/ 66742 w 95902"/>
                  <a:gd name="connsiteY0" fmla="*/ 65797 h 109216"/>
                  <a:gd name="connsiteX1" fmla="*/ 35339 w 95902"/>
                  <a:gd name="connsiteY1" fmla="*/ 95082 h 109216"/>
                  <a:gd name="connsiteX2" fmla="*/ 15953 w 95902"/>
                  <a:gd name="connsiteY2" fmla="*/ 79537 h 109216"/>
                  <a:gd name="connsiteX3" fmla="*/ 15899 w 95902"/>
                  <a:gd name="connsiteY3" fmla="*/ 76265 h 109216"/>
                  <a:gd name="connsiteX4" fmla="*/ 16896 w 95902"/>
                  <a:gd name="connsiteY4" fmla="*/ 66295 h 109216"/>
                  <a:gd name="connsiteX5" fmla="*/ 30230 w 95902"/>
                  <a:gd name="connsiteY5" fmla="*/ 0 h 109216"/>
                  <a:gd name="connsiteX6" fmla="*/ 30230 w 95902"/>
                  <a:gd name="connsiteY6" fmla="*/ 0 h 109216"/>
                  <a:gd name="connsiteX7" fmla="*/ 14528 w 95902"/>
                  <a:gd name="connsiteY7" fmla="*/ 0 h 109216"/>
                  <a:gd name="connsiteX8" fmla="*/ 1194 w 95902"/>
                  <a:gd name="connsiteY8" fmla="*/ 67791 h 109216"/>
                  <a:gd name="connsiteX9" fmla="*/ 1194 w 95902"/>
                  <a:gd name="connsiteY9" fmla="*/ 68788 h 109216"/>
                  <a:gd name="connsiteX10" fmla="*/ 73 w 95902"/>
                  <a:gd name="connsiteY10" fmla="*/ 78508 h 109216"/>
                  <a:gd name="connsiteX11" fmla="*/ 26638 w 95902"/>
                  <a:gd name="connsiteY11" fmla="*/ 109122 h 109216"/>
                  <a:gd name="connsiteX12" fmla="*/ 29980 w 95902"/>
                  <a:gd name="connsiteY12" fmla="*/ 109163 h 109216"/>
                  <a:gd name="connsiteX13" fmla="*/ 61384 w 95902"/>
                  <a:gd name="connsiteY13" fmla="*/ 96702 h 109216"/>
                  <a:gd name="connsiteX14" fmla="*/ 59265 w 95902"/>
                  <a:gd name="connsiteY14" fmla="*/ 107917 h 109216"/>
                  <a:gd name="connsiteX15" fmla="*/ 59265 w 95902"/>
                  <a:gd name="connsiteY15" fmla="*/ 107917 h 109216"/>
                  <a:gd name="connsiteX16" fmla="*/ 74842 w 95902"/>
                  <a:gd name="connsiteY16" fmla="*/ 107917 h 109216"/>
                  <a:gd name="connsiteX17" fmla="*/ 95902 w 95902"/>
                  <a:gd name="connsiteY17" fmla="*/ 0 h 109216"/>
                  <a:gd name="connsiteX18" fmla="*/ 95902 w 95902"/>
                  <a:gd name="connsiteY18" fmla="*/ 0 h 109216"/>
                  <a:gd name="connsiteX19" fmla="*/ 79951 w 95902"/>
                  <a:gd name="connsiteY19" fmla="*/ 0 h 109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5902" h="109216">
                    <a:moveTo>
                      <a:pt x="66742" y="65797"/>
                    </a:moveTo>
                    <a:cubicBezTo>
                      <a:pt x="65228" y="82115"/>
                      <a:pt x="51723" y="94709"/>
                      <a:pt x="35339" y="95082"/>
                    </a:cubicBezTo>
                    <a:cubicBezTo>
                      <a:pt x="25692" y="96142"/>
                      <a:pt x="17013" y="89183"/>
                      <a:pt x="15953" y="79537"/>
                    </a:cubicBezTo>
                    <a:cubicBezTo>
                      <a:pt x="15833" y="78450"/>
                      <a:pt x="15814" y="77355"/>
                      <a:pt x="15899" y="76265"/>
                    </a:cubicBezTo>
                    <a:cubicBezTo>
                      <a:pt x="15976" y="72921"/>
                      <a:pt x="16309" y="69588"/>
                      <a:pt x="16896" y="66295"/>
                    </a:cubicBezTo>
                    <a:lnTo>
                      <a:pt x="30230" y="0"/>
                    </a:lnTo>
                    <a:lnTo>
                      <a:pt x="30230" y="0"/>
                    </a:lnTo>
                    <a:lnTo>
                      <a:pt x="14528" y="0"/>
                    </a:lnTo>
                    <a:lnTo>
                      <a:pt x="1194" y="67791"/>
                    </a:lnTo>
                    <a:lnTo>
                      <a:pt x="1194" y="68788"/>
                    </a:lnTo>
                    <a:cubicBezTo>
                      <a:pt x="472" y="71978"/>
                      <a:pt x="95" y="75237"/>
                      <a:pt x="73" y="78508"/>
                    </a:cubicBezTo>
                    <a:cubicBezTo>
                      <a:pt x="-1045" y="94298"/>
                      <a:pt x="10848" y="108004"/>
                      <a:pt x="26638" y="109122"/>
                    </a:cubicBezTo>
                    <a:cubicBezTo>
                      <a:pt x="27751" y="109200"/>
                      <a:pt x="28866" y="109214"/>
                      <a:pt x="29980" y="109163"/>
                    </a:cubicBezTo>
                    <a:cubicBezTo>
                      <a:pt x="41760" y="109765"/>
                      <a:pt x="53221" y="105218"/>
                      <a:pt x="61384" y="96702"/>
                    </a:cubicBezTo>
                    <a:lnTo>
                      <a:pt x="59265" y="107917"/>
                    </a:lnTo>
                    <a:lnTo>
                      <a:pt x="59265" y="107917"/>
                    </a:lnTo>
                    <a:lnTo>
                      <a:pt x="74842" y="107917"/>
                    </a:lnTo>
                    <a:lnTo>
                      <a:pt x="95902" y="0"/>
                    </a:lnTo>
                    <a:lnTo>
                      <a:pt x="95902" y="0"/>
                    </a:lnTo>
                    <a:lnTo>
                      <a:pt x="79951" y="0"/>
                    </a:lnTo>
                    <a:close/>
                  </a:path>
                </a:pathLst>
              </a:custGeom>
              <a:grpFill/>
              <a:ln w="12419" cap="flat">
                <a:noFill/>
                <a:prstDash val="solid"/>
                <a:miter/>
              </a:ln>
            </p:spPr>
            <p:txBody>
              <a:bodyPr rtlCol="0" anchor="ctr"/>
              <a:lstStyle/>
              <a:p>
                <a:endParaRPr lang="de-CH" noProof="0"/>
              </a:p>
            </p:txBody>
          </p:sp>
          <p:sp>
            <p:nvSpPr>
              <p:cNvPr id="14" name="Freihandform: Form 13">
                <a:extLst>
                  <a:ext uri="{FF2B5EF4-FFF2-40B4-BE49-F238E27FC236}">
                    <a16:creationId xmlns:a16="http://schemas.microsoft.com/office/drawing/2014/main" id="{ED44DE23-7081-4AC9-BF06-502BEC71C004}"/>
                  </a:ext>
                </a:extLst>
              </p:cNvPr>
              <p:cNvSpPr/>
              <p:nvPr/>
            </p:nvSpPr>
            <p:spPr>
              <a:xfrm>
                <a:off x="1376472" y="6555186"/>
                <a:ext cx="87480" cy="109664"/>
              </a:xfrm>
              <a:custGeom>
                <a:avLst/>
                <a:gdLst>
                  <a:gd name="connsiteX0" fmla="*/ 64302 w 87480"/>
                  <a:gd name="connsiteY0" fmla="*/ 3 h 109664"/>
                  <a:gd name="connsiteX1" fmla="*/ 34518 w 87480"/>
                  <a:gd name="connsiteY1" fmla="*/ 14209 h 109664"/>
                  <a:gd name="connsiteX2" fmla="*/ 36886 w 87480"/>
                  <a:gd name="connsiteY2" fmla="*/ 1747 h 109664"/>
                  <a:gd name="connsiteX3" fmla="*/ 36886 w 87480"/>
                  <a:gd name="connsiteY3" fmla="*/ 1747 h 109664"/>
                  <a:gd name="connsiteX4" fmla="*/ 21434 w 87480"/>
                  <a:gd name="connsiteY4" fmla="*/ 1747 h 109664"/>
                  <a:gd name="connsiteX5" fmla="*/ 0 w 87480"/>
                  <a:gd name="connsiteY5" fmla="*/ 109664 h 109664"/>
                  <a:gd name="connsiteX6" fmla="*/ 0 w 87480"/>
                  <a:gd name="connsiteY6" fmla="*/ 109664 h 109664"/>
                  <a:gd name="connsiteX7" fmla="*/ 15826 w 87480"/>
                  <a:gd name="connsiteY7" fmla="*/ 109664 h 109664"/>
                  <a:gd name="connsiteX8" fmla="*/ 28288 w 87480"/>
                  <a:gd name="connsiteY8" fmla="*/ 43493 h 109664"/>
                  <a:gd name="connsiteX9" fmla="*/ 59940 w 87480"/>
                  <a:gd name="connsiteY9" fmla="*/ 14209 h 109664"/>
                  <a:gd name="connsiteX10" fmla="*/ 75019 w 87480"/>
                  <a:gd name="connsiteY10" fmla="*/ 21810 h 109664"/>
                  <a:gd name="connsiteX11" fmla="*/ 75019 w 87480"/>
                  <a:gd name="connsiteY11" fmla="*/ 21810 h 109664"/>
                  <a:gd name="connsiteX12" fmla="*/ 87480 w 87480"/>
                  <a:gd name="connsiteY12" fmla="*/ 10346 h 109664"/>
                  <a:gd name="connsiteX13" fmla="*/ 87480 w 87480"/>
                  <a:gd name="connsiteY13" fmla="*/ 10346 h 109664"/>
                  <a:gd name="connsiteX14" fmla="*/ 63928 w 87480"/>
                  <a:gd name="connsiteY14" fmla="*/ 252 h 109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7480" h="109664">
                    <a:moveTo>
                      <a:pt x="64302" y="3"/>
                    </a:moveTo>
                    <a:cubicBezTo>
                      <a:pt x="52709" y="-136"/>
                      <a:pt x="41706" y="5111"/>
                      <a:pt x="34518" y="14209"/>
                    </a:cubicBezTo>
                    <a:lnTo>
                      <a:pt x="36886" y="1747"/>
                    </a:lnTo>
                    <a:lnTo>
                      <a:pt x="36886" y="1747"/>
                    </a:lnTo>
                    <a:lnTo>
                      <a:pt x="21434" y="1747"/>
                    </a:lnTo>
                    <a:lnTo>
                      <a:pt x="0" y="109664"/>
                    </a:lnTo>
                    <a:lnTo>
                      <a:pt x="0" y="109664"/>
                    </a:lnTo>
                    <a:lnTo>
                      <a:pt x="15826" y="109664"/>
                    </a:lnTo>
                    <a:lnTo>
                      <a:pt x="28288" y="43493"/>
                    </a:lnTo>
                    <a:cubicBezTo>
                      <a:pt x="30515" y="27438"/>
                      <a:pt x="43760" y="15183"/>
                      <a:pt x="59940" y="14209"/>
                    </a:cubicBezTo>
                    <a:cubicBezTo>
                      <a:pt x="65919" y="14072"/>
                      <a:pt x="71573" y="16922"/>
                      <a:pt x="75019" y="21810"/>
                    </a:cubicBezTo>
                    <a:lnTo>
                      <a:pt x="75019" y="21810"/>
                    </a:lnTo>
                    <a:lnTo>
                      <a:pt x="87480" y="10346"/>
                    </a:lnTo>
                    <a:lnTo>
                      <a:pt x="87480" y="10346"/>
                    </a:lnTo>
                    <a:cubicBezTo>
                      <a:pt x="81552" y="3603"/>
                      <a:pt x="72899" y="-105"/>
                      <a:pt x="63928" y="252"/>
                    </a:cubicBezTo>
                  </a:path>
                </a:pathLst>
              </a:custGeom>
              <a:grpFill/>
              <a:ln w="12419" cap="flat">
                <a:noFill/>
                <a:prstDash val="solid"/>
                <a:miter/>
              </a:ln>
            </p:spPr>
            <p:txBody>
              <a:bodyPr rtlCol="0" anchor="ctr"/>
              <a:lstStyle/>
              <a:p>
                <a:endParaRPr lang="de-CH" noProof="0"/>
              </a:p>
            </p:txBody>
          </p:sp>
        </p:grpSp>
        <p:sp>
          <p:nvSpPr>
            <p:cNvPr id="15" name="Freihandform: Form 14">
              <a:extLst>
                <a:ext uri="{FF2B5EF4-FFF2-40B4-BE49-F238E27FC236}">
                  <a16:creationId xmlns:a16="http://schemas.microsoft.com/office/drawing/2014/main" id="{18C24FD2-AEE2-43CA-8EB3-8E646C2E5E46}"/>
                </a:ext>
              </a:extLst>
            </p:cNvPr>
            <p:cNvSpPr/>
            <p:nvPr/>
          </p:nvSpPr>
          <p:spPr>
            <a:xfrm>
              <a:off x="1159517" y="6556560"/>
              <a:ext cx="96452" cy="108166"/>
            </a:xfrm>
            <a:custGeom>
              <a:avLst/>
              <a:gdLst>
                <a:gd name="connsiteX0" fmla="*/ 23303 w 96452"/>
                <a:gd name="connsiteY0" fmla="*/ 0 h 108166"/>
                <a:gd name="connsiteX1" fmla="*/ 20562 w 96452"/>
                <a:gd name="connsiteY1" fmla="*/ 13708 h 108166"/>
                <a:gd name="connsiteX2" fmla="*/ 20562 w 96452"/>
                <a:gd name="connsiteY2" fmla="*/ 13957 h 108166"/>
                <a:gd name="connsiteX3" fmla="*/ 74271 w 96452"/>
                <a:gd name="connsiteY3" fmla="*/ 13957 h 108166"/>
                <a:gd name="connsiteX4" fmla="*/ 2742 w 96452"/>
                <a:gd name="connsiteY4" fmla="*/ 94957 h 108166"/>
                <a:gd name="connsiteX5" fmla="*/ 2617 w 96452"/>
                <a:gd name="connsiteY5" fmla="*/ 94957 h 108166"/>
                <a:gd name="connsiteX6" fmla="*/ 0 w 96452"/>
                <a:gd name="connsiteY6" fmla="*/ 108166 h 108166"/>
                <a:gd name="connsiteX7" fmla="*/ 76265 w 96452"/>
                <a:gd name="connsiteY7" fmla="*/ 108166 h 108166"/>
                <a:gd name="connsiteX8" fmla="*/ 79006 w 96452"/>
                <a:gd name="connsiteY8" fmla="*/ 94209 h 108166"/>
                <a:gd name="connsiteX9" fmla="*/ 21932 w 96452"/>
                <a:gd name="connsiteY9" fmla="*/ 94209 h 108166"/>
                <a:gd name="connsiteX10" fmla="*/ 93835 w 96452"/>
                <a:gd name="connsiteY10" fmla="*/ 13209 h 108166"/>
                <a:gd name="connsiteX11" fmla="*/ 93835 w 96452"/>
                <a:gd name="connsiteY11" fmla="*/ 13209 h 108166"/>
                <a:gd name="connsiteX12" fmla="*/ 96452 w 96452"/>
                <a:gd name="connsiteY12" fmla="*/ 0 h 108166"/>
                <a:gd name="connsiteX13" fmla="*/ 23303 w 96452"/>
                <a:gd name="connsiteY13" fmla="*/ 0 h 10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52" h="108166">
                  <a:moveTo>
                    <a:pt x="23303" y="0"/>
                  </a:moveTo>
                  <a:lnTo>
                    <a:pt x="20562" y="13708"/>
                  </a:lnTo>
                  <a:lnTo>
                    <a:pt x="20562" y="13957"/>
                  </a:lnTo>
                  <a:lnTo>
                    <a:pt x="74271" y="13957"/>
                  </a:lnTo>
                  <a:lnTo>
                    <a:pt x="2742" y="94957"/>
                  </a:lnTo>
                  <a:lnTo>
                    <a:pt x="2617" y="94957"/>
                  </a:lnTo>
                  <a:lnTo>
                    <a:pt x="0" y="108166"/>
                  </a:lnTo>
                  <a:lnTo>
                    <a:pt x="76265" y="108166"/>
                  </a:lnTo>
                  <a:lnTo>
                    <a:pt x="79006" y="94209"/>
                  </a:lnTo>
                  <a:lnTo>
                    <a:pt x="21932" y="94209"/>
                  </a:lnTo>
                  <a:lnTo>
                    <a:pt x="93835" y="13209"/>
                  </a:lnTo>
                  <a:lnTo>
                    <a:pt x="93835" y="13209"/>
                  </a:lnTo>
                  <a:lnTo>
                    <a:pt x="96452" y="0"/>
                  </a:lnTo>
                  <a:lnTo>
                    <a:pt x="23303" y="0"/>
                  </a:lnTo>
                  <a:close/>
                </a:path>
              </a:pathLst>
            </a:custGeom>
            <a:grpFill/>
            <a:ln w="12419" cap="flat">
              <a:noFill/>
              <a:prstDash val="solid"/>
              <a:miter/>
            </a:ln>
          </p:spPr>
          <p:txBody>
            <a:bodyPr rtlCol="0" anchor="ctr"/>
            <a:lstStyle/>
            <a:p>
              <a:endParaRPr lang="de-CH" noProof="0"/>
            </a:p>
          </p:txBody>
        </p:sp>
        <p:sp>
          <p:nvSpPr>
            <p:cNvPr id="16" name="Freihandform: Form 15">
              <a:extLst>
                <a:ext uri="{FF2B5EF4-FFF2-40B4-BE49-F238E27FC236}">
                  <a16:creationId xmlns:a16="http://schemas.microsoft.com/office/drawing/2014/main" id="{AEE7F6F4-4D2C-45B3-A061-9606B2BD36A7}"/>
                </a:ext>
              </a:extLst>
            </p:cNvPr>
            <p:cNvSpPr/>
            <p:nvPr/>
          </p:nvSpPr>
          <p:spPr>
            <a:xfrm>
              <a:off x="1466445" y="6556560"/>
              <a:ext cx="37259" cy="108166"/>
            </a:xfrm>
            <a:custGeom>
              <a:avLst/>
              <a:gdLst>
                <a:gd name="connsiteX0" fmla="*/ 21683 w 37259"/>
                <a:gd name="connsiteY0" fmla="*/ 0 h 108166"/>
                <a:gd name="connsiteX1" fmla="*/ 0 w 37259"/>
                <a:gd name="connsiteY1" fmla="*/ 107917 h 108166"/>
                <a:gd name="connsiteX2" fmla="*/ 0 w 37259"/>
                <a:gd name="connsiteY2" fmla="*/ 108166 h 108166"/>
                <a:gd name="connsiteX3" fmla="*/ 15702 w 37259"/>
                <a:gd name="connsiteY3" fmla="*/ 108166 h 108166"/>
                <a:gd name="connsiteX4" fmla="*/ 37260 w 37259"/>
                <a:gd name="connsiteY4" fmla="*/ 0 h 108166"/>
                <a:gd name="connsiteX5" fmla="*/ 21683 w 37259"/>
                <a:gd name="connsiteY5" fmla="*/ 0 h 10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259" h="108166">
                  <a:moveTo>
                    <a:pt x="21683" y="0"/>
                  </a:moveTo>
                  <a:lnTo>
                    <a:pt x="0" y="107917"/>
                  </a:lnTo>
                  <a:lnTo>
                    <a:pt x="0" y="108166"/>
                  </a:lnTo>
                  <a:lnTo>
                    <a:pt x="15702" y="108166"/>
                  </a:lnTo>
                  <a:lnTo>
                    <a:pt x="37260" y="0"/>
                  </a:lnTo>
                  <a:lnTo>
                    <a:pt x="21683" y="0"/>
                  </a:lnTo>
                  <a:close/>
                </a:path>
              </a:pathLst>
            </a:custGeom>
            <a:grpFill/>
            <a:ln w="12419" cap="flat">
              <a:noFill/>
              <a:prstDash val="solid"/>
              <a:miter/>
            </a:ln>
          </p:spPr>
          <p:txBody>
            <a:bodyPr rtlCol="0" anchor="ctr"/>
            <a:lstStyle/>
            <a:p>
              <a:endParaRPr lang="de-CH" noProof="0"/>
            </a:p>
          </p:txBody>
        </p:sp>
        <p:grpSp>
          <p:nvGrpSpPr>
            <p:cNvPr id="17" name="Grafik 6">
              <a:extLst>
                <a:ext uri="{FF2B5EF4-FFF2-40B4-BE49-F238E27FC236}">
                  <a16:creationId xmlns:a16="http://schemas.microsoft.com/office/drawing/2014/main" id="{7F7C476A-2849-4D68-9FA2-3A5CFC13C833}"/>
                </a:ext>
              </a:extLst>
            </p:cNvPr>
            <p:cNvGrpSpPr/>
            <p:nvPr/>
          </p:nvGrpSpPr>
          <p:grpSpPr>
            <a:xfrm>
              <a:off x="1518879" y="6507337"/>
              <a:ext cx="191395" cy="158803"/>
              <a:chOff x="1518879" y="6507337"/>
              <a:chExt cx="191395" cy="158803"/>
            </a:xfrm>
            <a:grpFill/>
          </p:grpSpPr>
          <p:sp>
            <p:nvSpPr>
              <p:cNvPr id="18" name="Freihandform: Form 17">
                <a:extLst>
                  <a:ext uri="{FF2B5EF4-FFF2-40B4-BE49-F238E27FC236}">
                    <a16:creationId xmlns:a16="http://schemas.microsoft.com/office/drawing/2014/main" id="{B2186F78-5D28-4695-8B1C-5A3F1A53AAB3}"/>
                  </a:ext>
                </a:extLst>
              </p:cNvPr>
              <p:cNvSpPr/>
              <p:nvPr/>
            </p:nvSpPr>
            <p:spPr>
              <a:xfrm>
                <a:off x="1614114" y="6507337"/>
                <a:ext cx="96160" cy="157638"/>
              </a:xfrm>
              <a:custGeom>
                <a:avLst/>
                <a:gdLst>
                  <a:gd name="connsiteX0" fmla="*/ 66046 w 96160"/>
                  <a:gd name="connsiteY0" fmla="*/ 47852 h 157638"/>
                  <a:gd name="connsiteX1" fmla="*/ 35142 w 96160"/>
                  <a:gd name="connsiteY1" fmla="*/ 60314 h 157638"/>
                  <a:gd name="connsiteX2" fmla="*/ 47603 w 96160"/>
                  <a:gd name="connsiteY2" fmla="*/ 0 h 157638"/>
                  <a:gd name="connsiteX3" fmla="*/ 31652 w 96160"/>
                  <a:gd name="connsiteY3" fmla="*/ 0 h 157638"/>
                  <a:gd name="connsiteX4" fmla="*/ 0 w 96160"/>
                  <a:gd name="connsiteY4" fmla="*/ 157389 h 157638"/>
                  <a:gd name="connsiteX5" fmla="*/ 15701 w 96160"/>
                  <a:gd name="connsiteY5" fmla="*/ 157389 h 157638"/>
                  <a:gd name="connsiteX6" fmla="*/ 28911 w 96160"/>
                  <a:gd name="connsiteY6" fmla="*/ 91218 h 157638"/>
                  <a:gd name="connsiteX7" fmla="*/ 60563 w 96160"/>
                  <a:gd name="connsiteY7" fmla="*/ 62058 h 157638"/>
                  <a:gd name="connsiteX8" fmla="*/ 79837 w 96160"/>
                  <a:gd name="connsiteY8" fmla="*/ 77742 h 157638"/>
                  <a:gd name="connsiteX9" fmla="*/ 79878 w 96160"/>
                  <a:gd name="connsiteY9" fmla="*/ 80875 h 157638"/>
                  <a:gd name="connsiteX10" fmla="*/ 78757 w 96160"/>
                  <a:gd name="connsiteY10" fmla="*/ 90969 h 157638"/>
                  <a:gd name="connsiteX11" fmla="*/ 65423 w 96160"/>
                  <a:gd name="connsiteY11" fmla="*/ 157638 h 157638"/>
                  <a:gd name="connsiteX12" fmla="*/ 81125 w 96160"/>
                  <a:gd name="connsiteY12" fmla="*/ 157638 h 157638"/>
                  <a:gd name="connsiteX13" fmla="*/ 94957 w 96160"/>
                  <a:gd name="connsiteY13" fmla="*/ 89474 h 157638"/>
                  <a:gd name="connsiteX14" fmla="*/ 96078 w 96160"/>
                  <a:gd name="connsiteY14" fmla="*/ 78757 h 157638"/>
                  <a:gd name="connsiteX15" fmla="*/ 69522 w 96160"/>
                  <a:gd name="connsiteY15" fmla="*/ 47902 h 157638"/>
                  <a:gd name="connsiteX16" fmla="*/ 66046 w 96160"/>
                  <a:gd name="connsiteY16" fmla="*/ 47852 h 15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6160" h="157638">
                    <a:moveTo>
                      <a:pt x="66046" y="47852"/>
                    </a:moveTo>
                    <a:cubicBezTo>
                      <a:pt x="54431" y="47363"/>
                      <a:pt x="43168" y="51904"/>
                      <a:pt x="35142" y="60314"/>
                    </a:cubicBezTo>
                    <a:lnTo>
                      <a:pt x="47603" y="0"/>
                    </a:lnTo>
                    <a:lnTo>
                      <a:pt x="31652" y="0"/>
                    </a:lnTo>
                    <a:lnTo>
                      <a:pt x="0" y="157389"/>
                    </a:lnTo>
                    <a:lnTo>
                      <a:pt x="15701" y="157389"/>
                    </a:lnTo>
                    <a:lnTo>
                      <a:pt x="28911" y="91218"/>
                    </a:lnTo>
                    <a:cubicBezTo>
                      <a:pt x="30603" y="74910"/>
                      <a:pt x="44170" y="62411"/>
                      <a:pt x="60563" y="62058"/>
                    </a:cubicBezTo>
                    <a:cubicBezTo>
                      <a:pt x="70216" y="61067"/>
                      <a:pt x="78845" y="68088"/>
                      <a:pt x="79837" y="77742"/>
                    </a:cubicBezTo>
                    <a:cubicBezTo>
                      <a:pt x="79945" y="78783"/>
                      <a:pt x="79958" y="79832"/>
                      <a:pt x="79878" y="80875"/>
                    </a:cubicBezTo>
                    <a:cubicBezTo>
                      <a:pt x="79822" y="84268"/>
                      <a:pt x="79446" y="87647"/>
                      <a:pt x="78757" y="90969"/>
                    </a:cubicBezTo>
                    <a:lnTo>
                      <a:pt x="65423" y="157638"/>
                    </a:lnTo>
                    <a:lnTo>
                      <a:pt x="81125" y="157638"/>
                    </a:lnTo>
                    <a:lnTo>
                      <a:pt x="94957" y="89474"/>
                    </a:lnTo>
                    <a:cubicBezTo>
                      <a:pt x="95657" y="85943"/>
                      <a:pt x="96034" y="82356"/>
                      <a:pt x="96078" y="78757"/>
                    </a:cubicBezTo>
                    <a:cubicBezTo>
                      <a:pt x="97265" y="62903"/>
                      <a:pt x="85375" y="49089"/>
                      <a:pt x="69522" y="47902"/>
                    </a:cubicBezTo>
                    <a:cubicBezTo>
                      <a:pt x="68365" y="47815"/>
                      <a:pt x="67205" y="47799"/>
                      <a:pt x="66046" y="47852"/>
                    </a:cubicBezTo>
                  </a:path>
                </a:pathLst>
              </a:custGeom>
              <a:grpFill/>
              <a:ln w="12419" cap="flat">
                <a:noFill/>
                <a:prstDash val="solid"/>
                <a:miter/>
              </a:ln>
            </p:spPr>
            <p:txBody>
              <a:bodyPr rtlCol="0" anchor="ctr"/>
              <a:lstStyle/>
              <a:p>
                <a:endParaRPr lang="de-CH" noProof="0"/>
              </a:p>
            </p:txBody>
          </p:sp>
          <p:sp>
            <p:nvSpPr>
              <p:cNvPr id="19" name="Freihandform: Form 18">
                <a:extLst>
                  <a:ext uri="{FF2B5EF4-FFF2-40B4-BE49-F238E27FC236}">
                    <a16:creationId xmlns:a16="http://schemas.microsoft.com/office/drawing/2014/main" id="{1FE5475E-83C3-4BE3-BBF1-FAE9A6986B3F}"/>
                  </a:ext>
                </a:extLst>
              </p:cNvPr>
              <p:cNvSpPr/>
              <p:nvPr/>
            </p:nvSpPr>
            <p:spPr>
              <a:xfrm>
                <a:off x="1518879" y="6555189"/>
                <a:ext cx="87882" cy="110951"/>
              </a:xfrm>
              <a:custGeom>
                <a:avLst/>
                <a:gdLst>
                  <a:gd name="connsiteX0" fmla="*/ 56853 w 87882"/>
                  <a:gd name="connsiteY0" fmla="*/ 0 h 110951"/>
                  <a:gd name="connsiteX1" fmla="*/ 1649 w 87882"/>
                  <a:gd name="connsiteY1" fmla="*/ 55329 h 110951"/>
                  <a:gd name="connsiteX2" fmla="*/ 153 w 87882"/>
                  <a:gd name="connsiteY2" fmla="*/ 71903 h 110951"/>
                  <a:gd name="connsiteX3" fmla="*/ 32484 w 87882"/>
                  <a:gd name="connsiteY3" fmla="*/ 110801 h 110951"/>
                  <a:gd name="connsiteX4" fmla="*/ 37538 w 87882"/>
                  <a:gd name="connsiteY4" fmla="*/ 110908 h 110951"/>
                  <a:gd name="connsiteX5" fmla="*/ 73552 w 87882"/>
                  <a:gd name="connsiteY5" fmla="*/ 95705 h 110951"/>
                  <a:gd name="connsiteX6" fmla="*/ 73552 w 87882"/>
                  <a:gd name="connsiteY6" fmla="*/ 95705 h 110951"/>
                  <a:gd name="connsiteX7" fmla="*/ 64455 w 87882"/>
                  <a:gd name="connsiteY7" fmla="*/ 84614 h 110951"/>
                  <a:gd name="connsiteX8" fmla="*/ 64455 w 87882"/>
                  <a:gd name="connsiteY8" fmla="*/ 84614 h 110951"/>
                  <a:gd name="connsiteX9" fmla="*/ 64455 w 87882"/>
                  <a:gd name="connsiteY9" fmla="*/ 84614 h 110951"/>
                  <a:gd name="connsiteX10" fmla="*/ 38535 w 87882"/>
                  <a:gd name="connsiteY10" fmla="*/ 97075 h 110951"/>
                  <a:gd name="connsiteX11" fmla="*/ 15233 w 87882"/>
                  <a:gd name="connsiteY11" fmla="*/ 75551 h 110951"/>
                  <a:gd name="connsiteX12" fmla="*/ 15356 w 87882"/>
                  <a:gd name="connsiteY12" fmla="*/ 72152 h 110951"/>
                  <a:gd name="connsiteX13" fmla="*/ 17101 w 87882"/>
                  <a:gd name="connsiteY13" fmla="*/ 55952 h 110951"/>
                  <a:gd name="connsiteX14" fmla="*/ 31058 w 87882"/>
                  <a:gd name="connsiteY14" fmla="*/ 25048 h 110951"/>
                  <a:gd name="connsiteX15" fmla="*/ 55233 w 87882"/>
                  <a:gd name="connsiteY15" fmla="*/ 14206 h 110951"/>
                  <a:gd name="connsiteX16" fmla="*/ 76293 w 87882"/>
                  <a:gd name="connsiteY16" fmla="*/ 26668 h 110951"/>
                  <a:gd name="connsiteX17" fmla="*/ 76293 w 87882"/>
                  <a:gd name="connsiteY17" fmla="*/ 26668 h 110951"/>
                  <a:gd name="connsiteX18" fmla="*/ 87883 w 87882"/>
                  <a:gd name="connsiteY18" fmla="*/ 16823 h 110951"/>
                  <a:gd name="connsiteX19" fmla="*/ 87883 w 87882"/>
                  <a:gd name="connsiteY19" fmla="*/ 16823 h 110951"/>
                  <a:gd name="connsiteX20" fmla="*/ 56729 w 87882"/>
                  <a:gd name="connsiteY20" fmla="*/ 748 h 11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7882" h="110951">
                    <a:moveTo>
                      <a:pt x="56853" y="0"/>
                    </a:moveTo>
                    <a:cubicBezTo>
                      <a:pt x="28192" y="0"/>
                      <a:pt x="8129" y="20188"/>
                      <a:pt x="1649" y="55329"/>
                    </a:cubicBezTo>
                    <a:cubicBezTo>
                      <a:pt x="671" y="60800"/>
                      <a:pt x="170" y="66345"/>
                      <a:pt x="153" y="71903"/>
                    </a:cubicBezTo>
                    <a:cubicBezTo>
                      <a:pt x="-1660" y="91572"/>
                      <a:pt x="12814" y="108987"/>
                      <a:pt x="32484" y="110801"/>
                    </a:cubicBezTo>
                    <a:cubicBezTo>
                      <a:pt x="34163" y="110955"/>
                      <a:pt x="35853" y="110991"/>
                      <a:pt x="37538" y="110908"/>
                    </a:cubicBezTo>
                    <a:cubicBezTo>
                      <a:pt x="51112" y="110955"/>
                      <a:pt x="64118" y="105465"/>
                      <a:pt x="73552" y="95705"/>
                    </a:cubicBezTo>
                    <a:lnTo>
                      <a:pt x="73552" y="95705"/>
                    </a:lnTo>
                    <a:lnTo>
                      <a:pt x="64455" y="84614"/>
                    </a:lnTo>
                    <a:lnTo>
                      <a:pt x="64455" y="84614"/>
                    </a:lnTo>
                    <a:lnTo>
                      <a:pt x="64455" y="84614"/>
                    </a:lnTo>
                    <a:cubicBezTo>
                      <a:pt x="58138" y="92466"/>
                      <a:pt x="48613" y="97045"/>
                      <a:pt x="38535" y="97075"/>
                    </a:cubicBezTo>
                    <a:cubicBezTo>
                      <a:pt x="26157" y="97566"/>
                      <a:pt x="15724" y="87929"/>
                      <a:pt x="15233" y="75551"/>
                    </a:cubicBezTo>
                    <a:cubicBezTo>
                      <a:pt x="15188" y="74416"/>
                      <a:pt x="15229" y="73280"/>
                      <a:pt x="15356" y="72152"/>
                    </a:cubicBezTo>
                    <a:cubicBezTo>
                      <a:pt x="15424" y="66709"/>
                      <a:pt x="16008" y="61285"/>
                      <a:pt x="17101" y="55952"/>
                    </a:cubicBezTo>
                    <a:cubicBezTo>
                      <a:pt x="18838" y="44568"/>
                      <a:pt x="23666" y="33878"/>
                      <a:pt x="31058" y="25048"/>
                    </a:cubicBezTo>
                    <a:cubicBezTo>
                      <a:pt x="37213" y="18167"/>
                      <a:pt x="46002" y="14225"/>
                      <a:pt x="55233" y="14206"/>
                    </a:cubicBezTo>
                    <a:cubicBezTo>
                      <a:pt x="64085" y="13892"/>
                      <a:pt x="72308" y="18758"/>
                      <a:pt x="76293" y="26668"/>
                    </a:cubicBezTo>
                    <a:lnTo>
                      <a:pt x="76293" y="26668"/>
                    </a:lnTo>
                    <a:lnTo>
                      <a:pt x="87883" y="16823"/>
                    </a:lnTo>
                    <a:lnTo>
                      <a:pt x="87883" y="16823"/>
                    </a:lnTo>
                    <a:cubicBezTo>
                      <a:pt x="81104" y="6298"/>
                      <a:pt x="69235" y="174"/>
                      <a:pt x="56729" y="748"/>
                    </a:cubicBezTo>
                  </a:path>
                </a:pathLst>
              </a:custGeom>
              <a:grpFill/>
              <a:ln w="12419" cap="flat">
                <a:noFill/>
                <a:prstDash val="solid"/>
                <a:miter/>
              </a:ln>
            </p:spPr>
            <p:txBody>
              <a:bodyPr rtlCol="0" anchor="ctr"/>
              <a:lstStyle/>
              <a:p>
                <a:endParaRPr lang="de-CH" noProof="0"/>
              </a:p>
            </p:txBody>
          </p:sp>
        </p:grpSp>
        <p:sp>
          <p:nvSpPr>
            <p:cNvPr id="20" name="Freihandform: Form 19">
              <a:extLst>
                <a:ext uri="{FF2B5EF4-FFF2-40B4-BE49-F238E27FC236}">
                  <a16:creationId xmlns:a16="http://schemas.microsoft.com/office/drawing/2014/main" id="{41B77B6E-E7CB-412B-95AC-A9322C6799BB}"/>
                </a:ext>
              </a:extLst>
            </p:cNvPr>
            <p:cNvSpPr/>
            <p:nvPr/>
          </p:nvSpPr>
          <p:spPr>
            <a:xfrm>
              <a:off x="1493985" y="6507088"/>
              <a:ext cx="19689" cy="19689"/>
            </a:xfrm>
            <a:custGeom>
              <a:avLst/>
              <a:gdLst>
                <a:gd name="connsiteX0" fmla="*/ 3988 w 19689"/>
                <a:gd name="connsiteY0" fmla="*/ 0 h 19689"/>
                <a:gd name="connsiteX1" fmla="*/ 0 w 19689"/>
                <a:gd name="connsiteY1" fmla="*/ 19689 h 19689"/>
                <a:gd name="connsiteX2" fmla="*/ 15826 w 19689"/>
                <a:gd name="connsiteY2" fmla="*/ 19689 h 19689"/>
                <a:gd name="connsiteX3" fmla="*/ 19689 w 19689"/>
                <a:gd name="connsiteY3" fmla="*/ 0 h 19689"/>
                <a:gd name="connsiteX4" fmla="*/ 3988 w 19689"/>
                <a:gd name="connsiteY4" fmla="*/ 0 h 19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89" h="19689">
                  <a:moveTo>
                    <a:pt x="3988" y="0"/>
                  </a:moveTo>
                  <a:lnTo>
                    <a:pt x="0" y="19689"/>
                  </a:lnTo>
                  <a:lnTo>
                    <a:pt x="15826" y="19689"/>
                  </a:lnTo>
                  <a:lnTo>
                    <a:pt x="19689" y="0"/>
                  </a:lnTo>
                  <a:lnTo>
                    <a:pt x="3988" y="0"/>
                  </a:lnTo>
                  <a:close/>
                </a:path>
              </a:pathLst>
            </a:custGeom>
            <a:grpFill/>
            <a:ln w="12419" cap="flat">
              <a:noFill/>
              <a:prstDash val="solid"/>
              <a:miter/>
            </a:ln>
          </p:spPr>
          <p:txBody>
            <a:bodyPr rtlCol="0" anchor="ctr"/>
            <a:lstStyle/>
            <a:p>
              <a:endParaRPr lang="de-CH" noProof="0"/>
            </a:p>
          </p:txBody>
        </p:sp>
        <p:sp>
          <p:nvSpPr>
            <p:cNvPr id="21" name="Freihandform: Form 20">
              <a:extLst>
                <a:ext uri="{FF2B5EF4-FFF2-40B4-BE49-F238E27FC236}">
                  <a16:creationId xmlns:a16="http://schemas.microsoft.com/office/drawing/2014/main" id="{832E5C1A-13CE-49A6-B590-B6EAA5F9E1AD}"/>
                </a:ext>
              </a:extLst>
            </p:cNvPr>
            <p:cNvSpPr/>
            <p:nvPr/>
          </p:nvSpPr>
          <p:spPr>
            <a:xfrm>
              <a:off x="1340708" y="6507088"/>
              <a:ext cx="19689" cy="19689"/>
            </a:xfrm>
            <a:custGeom>
              <a:avLst/>
              <a:gdLst>
                <a:gd name="connsiteX0" fmla="*/ 3988 w 19689"/>
                <a:gd name="connsiteY0" fmla="*/ 0 h 19689"/>
                <a:gd name="connsiteX1" fmla="*/ 0 w 19689"/>
                <a:gd name="connsiteY1" fmla="*/ 19689 h 19689"/>
                <a:gd name="connsiteX2" fmla="*/ 15826 w 19689"/>
                <a:gd name="connsiteY2" fmla="*/ 19689 h 19689"/>
                <a:gd name="connsiteX3" fmla="*/ 19689 w 19689"/>
                <a:gd name="connsiteY3" fmla="*/ 0 h 19689"/>
                <a:gd name="connsiteX4" fmla="*/ 3988 w 19689"/>
                <a:gd name="connsiteY4" fmla="*/ 0 h 19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89" h="19689">
                  <a:moveTo>
                    <a:pt x="3988" y="0"/>
                  </a:moveTo>
                  <a:lnTo>
                    <a:pt x="0" y="19689"/>
                  </a:lnTo>
                  <a:lnTo>
                    <a:pt x="15826" y="19689"/>
                  </a:lnTo>
                  <a:lnTo>
                    <a:pt x="19689" y="0"/>
                  </a:lnTo>
                  <a:lnTo>
                    <a:pt x="3988" y="0"/>
                  </a:lnTo>
                  <a:close/>
                </a:path>
              </a:pathLst>
            </a:custGeom>
            <a:grpFill/>
            <a:ln w="12419" cap="flat">
              <a:noFill/>
              <a:prstDash val="solid"/>
              <a:miter/>
            </a:ln>
          </p:spPr>
          <p:txBody>
            <a:bodyPr rtlCol="0" anchor="ctr"/>
            <a:lstStyle/>
            <a:p>
              <a:endParaRPr lang="de-CH" noProof="0"/>
            </a:p>
          </p:txBody>
        </p:sp>
        <p:sp>
          <p:nvSpPr>
            <p:cNvPr id="22" name="Freihandform: Form 21">
              <a:extLst>
                <a:ext uri="{FF2B5EF4-FFF2-40B4-BE49-F238E27FC236}">
                  <a16:creationId xmlns:a16="http://schemas.microsoft.com/office/drawing/2014/main" id="{63AE00B0-780F-4053-8FE9-B7D321217AFF}"/>
                </a:ext>
              </a:extLst>
            </p:cNvPr>
            <p:cNvSpPr/>
            <p:nvPr/>
          </p:nvSpPr>
          <p:spPr>
            <a:xfrm>
              <a:off x="1298712" y="6507088"/>
              <a:ext cx="19689" cy="19689"/>
            </a:xfrm>
            <a:custGeom>
              <a:avLst/>
              <a:gdLst>
                <a:gd name="connsiteX0" fmla="*/ 3988 w 19689"/>
                <a:gd name="connsiteY0" fmla="*/ 0 h 19689"/>
                <a:gd name="connsiteX1" fmla="*/ 0 w 19689"/>
                <a:gd name="connsiteY1" fmla="*/ 19689 h 19689"/>
                <a:gd name="connsiteX2" fmla="*/ 15702 w 19689"/>
                <a:gd name="connsiteY2" fmla="*/ 19689 h 19689"/>
                <a:gd name="connsiteX3" fmla="*/ 19689 w 19689"/>
                <a:gd name="connsiteY3" fmla="*/ 0 h 19689"/>
                <a:gd name="connsiteX4" fmla="*/ 3988 w 19689"/>
                <a:gd name="connsiteY4" fmla="*/ 0 h 19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89" h="19689">
                  <a:moveTo>
                    <a:pt x="3988" y="0"/>
                  </a:moveTo>
                  <a:lnTo>
                    <a:pt x="0" y="19689"/>
                  </a:lnTo>
                  <a:lnTo>
                    <a:pt x="15702" y="19689"/>
                  </a:lnTo>
                  <a:lnTo>
                    <a:pt x="19689" y="0"/>
                  </a:lnTo>
                  <a:lnTo>
                    <a:pt x="3988" y="0"/>
                  </a:lnTo>
                  <a:close/>
                </a:path>
              </a:pathLst>
            </a:custGeom>
            <a:grpFill/>
            <a:ln w="12419" cap="flat">
              <a:noFill/>
              <a:prstDash val="solid"/>
              <a:miter/>
            </a:ln>
          </p:spPr>
          <p:txBody>
            <a:bodyPr rtlCol="0" anchor="ctr"/>
            <a:lstStyle/>
            <a:p>
              <a:endParaRPr lang="de-CH" noProof="0"/>
            </a:p>
          </p:txBody>
        </p:sp>
        <p:sp>
          <p:nvSpPr>
            <p:cNvPr id="23" name="Freihandform: Form 22">
              <a:extLst>
                <a:ext uri="{FF2B5EF4-FFF2-40B4-BE49-F238E27FC236}">
                  <a16:creationId xmlns:a16="http://schemas.microsoft.com/office/drawing/2014/main" id="{2406CEAF-7399-4CCB-A322-03F0BA2532F5}"/>
                </a:ext>
              </a:extLst>
            </p:cNvPr>
            <p:cNvSpPr/>
            <p:nvPr/>
          </p:nvSpPr>
          <p:spPr>
            <a:xfrm>
              <a:off x="731837" y="6507088"/>
              <a:ext cx="417960" cy="157638"/>
            </a:xfrm>
            <a:custGeom>
              <a:avLst/>
              <a:gdLst>
                <a:gd name="connsiteX0" fmla="*/ 368612 w 417960"/>
                <a:gd name="connsiteY0" fmla="*/ 0 h 157638"/>
                <a:gd name="connsiteX1" fmla="*/ 356151 w 417960"/>
                <a:gd name="connsiteY1" fmla="*/ 61062 h 157638"/>
                <a:gd name="connsiteX2" fmla="*/ 320760 w 417960"/>
                <a:gd name="connsiteY2" fmla="*/ 61062 h 157638"/>
                <a:gd name="connsiteX3" fmla="*/ 333222 w 417960"/>
                <a:gd name="connsiteY3" fmla="*/ 0 h 157638"/>
                <a:gd name="connsiteX4" fmla="*/ 31652 w 417960"/>
                <a:gd name="connsiteY4" fmla="*/ 0 h 157638"/>
                <a:gd name="connsiteX5" fmla="*/ 0 w 417960"/>
                <a:gd name="connsiteY5" fmla="*/ 157638 h 157638"/>
                <a:gd name="connsiteX6" fmla="*/ 120254 w 417960"/>
                <a:gd name="connsiteY6" fmla="*/ 157638 h 157638"/>
                <a:gd name="connsiteX7" fmla="*/ 128105 w 417960"/>
                <a:gd name="connsiteY7" fmla="*/ 118260 h 157638"/>
                <a:gd name="connsiteX8" fmla="*/ 57074 w 417960"/>
                <a:gd name="connsiteY8" fmla="*/ 118260 h 157638"/>
                <a:gd name="connsiteX9" fmla="*/ 61435 w 417960"/>
                <a:gd name="connsiteY9" fmla="*/ 96577 h 157638"/>
                <a:gd name="connsiteX10" fmla="*/ 132342 w 417960"/>
                <a:gd name="connsiteY10" fmla="*/ 96577 h 157638"/>
                <a:gd name="connsiteX11" fmla="*/ 139569 w 417960"/>
                <a:gd name="connsiteY11" fmla="*/ 61062 h 157638"/>
                <a:gd name="connsiteX12" fmla="*/ 68538 w 417960"/>
                <a:gd name="connsiteY12" fmla="*/ 61062 h 157638"/>
                <a:gd name="connsiteX13" fmla="*/ 72900 w 417960"/>
                <a:gd name="connsiteY13" fmla="*/ 39378 h 157638"/>
                <a:gd name="connsiteX14" fmla="*/ 185303 w 417960"/>
                <a:gd name="connsiteY14" fmla="*/ 39378 h 157638"/>
                <a:gd name="connsiteX15" fmla="*/ 161626 w 417960"/>
                <a:gd name="connsiteY15" fmla="*/ 157638 h 157638"/>
                <a:gd name="connsiteX16" fmla="*/ 210849 w 417960"/>
                <a:gd name="connsiteY16" fmla="*/ 157638 h 157638"/>
                <a:gd name="connsiteX17" fmla="*/ 234651 w 417960"/>
                <a:gd name="connsiteY17" fmla="*/ 39378 h 157638"/>
                <a:gd name="connsiteX18" fmla="*/ 276023 w 417960"/>
                <a:gd name="connsiteY18" fmla="*/ 39378 h 157638"/>
                <a:gd name="connsiteX19" fmla="*/ 252222 w 417960"/>
                <a:gd name="connsiteY19" fmla="*/ 157638 h 157638"/>
                <a:gd name="connsiteX20" fmla="*/ 301569 w 417960"/>
                <a:gd name="connsiteY20" fmla="*/ 157638 h 157638"/>
                <a:gd name="connsiteX21" fmla="*/ 313657 w 417960"/>
                <a:gd name="connsiteY21" fmla="*/ 96577 h 157638"/>
                <a:gd name="connsiteX22" fmla="*/ 349172 w 417960"/>
                <a:gd name="connsiteY22" fmla="*/ 96577 h 157638"/>
                <a:gd name="connsiteX23" fmla="*/ 336960 w 417960"/>
                <a:gd name="connsiteY23" fmla="*/ 157638 h 157638"/>
                <a:gd name="connsiteX24" fmla="*/ 386308 w 417960"/>
                <a:gd name="connsiteY24" fmla="*/ 157638 h 157638"/>
                <a:gd name="connsiteX25" fmla="*/ 417960 w 417960"/>
                <a:gd name="connsiteY25" fmla="*/ 0 h 157638"/>
                <a:gd name="connsiteX26" fmla="*/ 368612 w 417960"/>
                <a:gd name="connsiteY26" fmla="*/ 0 h 15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17960" h="157638">
                  <a:moveTo>
                    <a:pt x="368612" y="0"/>
                  </a:moveTo>
                  <a:lnTo>
                    <a:pt x="356151" y="61062"/>
                  </a:lnTo>
                  <a:lnTo>
                    <a:pt x="320760" y="61062"/>
                  </a:lnTo>
                  <a:lnTo>
                    <a:pt x="333222" y="0"/>
                  </a:lnTo>
                  <a:lnTo>
                    <a:pt x="31652" y="0"/>
                  </a:lnTo>
                  <a:lnTo>
                    <a:pt x="0" y="157638"/>
                  </a:lnTo>
                  <a:lnTo>
                    <a:pt x="120254" y="157638"/>
                  </a:lnTo>
                  <a:lnTo>
                    <a:pt x="128105" y="118260"/>
                  </a:lnTo>
                  <a:lnTo>
                    <a:pt x="57074" y="118260"/>
                  </a:lnTo>
                  <a:lnTo>
                    <a:pt x="61435" y="96577"/>
                  </a:lnTo>
                  <a:lnTo>
                    <a:pt x="132342" y="96577"/>
                  </a:lnTo>
                  <a:lnTo>
                    <a:pt x="139569" y="61062"/>
                  </a:lnTo>
                  <a:lnTo>
                    <a:pt x="68538" y="61062"/>
                  </a:lnTo>
                  <a:lnTo>
                    <a:pt x="72900" y="39378"/>
                  </a:lnTo>
                  <a:lnTo>
                    <a:pt x="185303" y="39378"/>
                  </a:lnTo>
                  <a:lnTo>
                    <a:pt x="161626" y="157638"/>
                  </a:lnTo>
                  <a:lnTo>
                    <a:pt x="210849" y="157638"/>
                  </a:lnTo>
                  <a:lnTo>
                    <a:pt x="234651" y="39378"/>
                  </a:lnTo>
                  <a:lnTo>
                    <a:pt x="276023" y="39378"/>
                  </a:lnTo>
                  <a:lnTo>
                    <a:pt x="252222" y="157638"/>
                  </a:lnTo>
                  <a:lnTo>
                    <a:pt x="301569" y="157638"/>
                  </a:lnTo>
                  <a:lnTo>
                    <a:pt x="313657" y="96577"/>
                  </a:lnTo>
                  <a:lnTo>
                    <a:pt x="349172" y="96577"/>
                  </a:lnTo>
                  <a:lnTo>
                    <a:pt x="336960" y="157638"/>
                  </a:lnTo>
                  <a:lnTo>
                    <a:pt x="386308" y="157638"/>
                  </a:lnTo>
                  <a:lnTo>
                    <a:pt x="417960" y="0"/>
                  </a:lnTo>
                  <a:lnTo>
                    <a:pt x="368612" y="0"/>
                  </a:lnTo>
                  <a:close/>
                </a:path>
              </a:pathLst>
            </a:custGeom>
            <a:grpFill/>
            <a:ln w="12419" cap="flat">
              <a:noFill/>
              <a:prstDash val="solid"/>
              <a:miter/>
            </a:ln>
          </p:spPr>
          <p:txBody>
            <a:bodyPr rtlCol="0" anchor="ctr"/>
            <a:lstStyle/>
            <a:p>
              <a:endParaRPr lang="de-CH" noProof="0"/>
            </a:p>
          </p:txBody>
        </p:sp>
      </p:grpSp>
    </p:spTree>
    <p:extLst>
      <p:ext uri="{BB962C8B-B14F-4D97-AF65-F5344CB8AC3E}">
        <p14:creationId xmlns:p14="http://schemas.microsoft.com/office/powerpoint/2010/main" val="3716835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29CEF804-E58C-481B-A606-7D35AF68FF55}"/>
              </a:ext>
            </a:extLst>
          </p:cNvPr>
          <p:cNvSpPr>
            <a:spLocks noGrp="1"/>
          </p:cNvSpPr>
          <p:nvPr>
            <p:ph type="title"/>
          </p:nvPr>
        </p:nvSpPr>
        <p:spPr>
          <a:xfrm>
            <a:off x="731837" y="260351"/>
            <a:ext cx="10728325" cy="900000"/>
          </a:xfrm>
          <a:prstGeom prst="rect">
            <a:avLst/>
          </a:prstGeom>
        </p:spPr>
        <p:txBody>
          <a:bodyPr vert="horz" lIns="0" tIns="0" rIns="0" bIns="0" rtlCol="0" anchor="t" anchorCtr="0">
            <a:noAutofit/>
          </a:bodyPr>
          <a:lstStyle/>
          <a:p>
            <a:r>
              <a:rPr lang="de-CH" noProof="0"/>
              <a:t>Mastertitelformat bearbeiten</a:t>
            </a:r>
          </a:p>
        </p:txBody>
      </p:sp>
      <p:sp>
        <p:nvSpPr>
          <p:cNvPr id="3" name="Textplatzhalter 2">
            <a:extLst>
              <a:ext uri="{FF2B5EF4-FFF2-40B4-BE49-F238E27FC236}">
                <a16:creationId xmlns:a16="http://schemas.microsoft.com/office/drawing/2014/main" id="{65C6EC0D-393C-42F2-B6A7-B19C9B098F2D}"/>
              </a:ext>
            </a:extLst>
          </p:cNvPr>
          <p:cNvSpPr>
            <a:spLocks noGrp="1"/>
          </p:cNvSpPr>
          <p:nvPr>
            <p:ph type="body" idx="1"/>
          </p:nvPr>
        </p:nvSpPr>
        <p:spPr>
          <a:xfrm>
            <a:off x="731837" y="1412875"/>
            <a:ext cx="10728325" cy="4680000"/>
          </a:xfrm>
          <a:prstGeom prst="rect">
            <a:avLst/>
          </a:prstGeom>
        </p:spPr>
        <p:txBody>
          <a:bodyPr vert="horz" lIns="0" tIns="0" rIns="0" bIns="0" rtlCol="0">
            <a:noAutofit/>
          </a:bodyPr>
          <a:lstStyle/>
          <a:p>
            <a:pPr lvl="0"/>
            <a:r>
              <a:rPr lang="de-CH" noProof="0"/>
              <a:t>Mastertextformat bearbeiten</a:t>
            </a:r>
          </a:p>
          <a:p>
            <a:pPr lvl="1"/>
            <a:r>
              <a:rPr lang="de-CH" noProof="0"/>
              <a:t>Zweite Ebene</a:t>
            </a:r>
          </a:p>
          <a:p>
            <a:pPr lvl="2"/>
            <a:r>
              <a:rPr lang="de-CH" noProof="0"/>
              <a:t>Dritte Ebene</a:t>
            </a:r>
          </a:p>
          <a:p>
            <a:pPr lvl="3"/>
            <a:r>
              <a:rPr lang="de-CH" noProof="0"/>
              <a:t>Vierte Ebene</a:t>
            </a:r>
          </a:p>
          <a:p>
            <a:pPr lvl="4"/>
            <a:r>
              <a:rPr lang="de-CH" noProof="0"/>
              <a:t>Fünfte Ebene</a:t>
            </a:r>
          </a:p>
        </p:txBody>
      </p:sp>
      <p:sp>
        <p:nvSpPr>
          <p:cNvPr id="4" name="Datumsplatzhalter 3">
            <a:extLst>
              <a:ext uri="{FF2B5EF4-FFF2-40B4-BE49-F238E27FC236}">
                <a16:creationId xmlns:a16="http://schemas.microsoft.com/office/drawing/2014/main" id="{37C96E51-36C9-4BEE-A761-33378A0DF03D}"/>
              </a:ext>
            </a:extLst>
          </p:cNvPr>
          <p:cNvSpPr>
            <a:spLocks noGrp="1"/>
          </p:cNvSpPr>
          <p:nvPr>
            <p:ph type="dt" sz="half" idx="2"/>
          </p:nvPr>
        </p:nvSpPr>
        <p:spPr>
          <a:xfrm>
            <a:off x="10473692" y="6522444"/>
            <a:ext cx="612000" cy="216000"/>
          </a:xfrm>
          <a:prstGeom prst="rect">
            <a:avLst/>
          </a:prstGeom>
        </p:spPr>
        <p:txBody>
          <a:bodyPr vert="horz" lIns="0" tIns="0" rIns="0" bIns="0" rtlCol="0" anchor="ctr"/>
          <a:lstStyle>
            <a:lvl1pPr algn="l">
              <a:defRPr sz="800">
                <a:solidFill>
                  <a:schemeClr val="tx1"/>
                </a:solidFill>
              </a:defRPr>
            </a:lvl1pPr>
          </a:lstStyle>
          <a:p>
            <a:fld id="{518626E0-68FC-4E0B-8A98-EE7CC0609E97}" type="datetime1">
              <a:rPr lang="de-CH" noProof="0" smtClean="0"/>
              <a:t>30.06.2021</a:t>
            </a:fld>
            <a:endParaRPr lang="de-CH" noProof="0"/>
          </a:p>
        </p:txBody>
      </p:sp>
      <p:sp>
        <p:nvSpPr>
          <p:cNvPr id="5" name="Fußzeilenplatzhalter 4">
            <a:extLst>
              <a:ext uri="{FF2B5EF4-FFF2-40B4-BE49-F238E27FC236}">
                <a16:creationId xmlns:a16="http://schemas.microsoft.com/office/drawing/2014/main" id="{411EC403-6E63-4450-AFDD-66CA49D6CCBE}"/>
              </a:ext>
            </a:extLst>
          </p:cNvPr>
          <p:cNvSpPr>
            <a:spLocks noGrp="1"/>
          </p:cNvSpPr>
          <p:nvPr>
            <p:ph type="ftr" sz="quarter" idx="3"/>
          </p:nvPr>
        </p:nvSpPr>
        <p:spPr>
          <a:xfrm>
            <a:off x="2171700" y="6522444"/>
            <a:ext cx="5400000" cy="216000"/>
          </a:xfrm>
          <a:prstGeom prst="rect">
            <a:avLst/>
          </a:prstGeom>
        </p:spPr>
        <p:txBody>
          <a:bodyPr vert="horz" lIns="0" tIns="0" rIns="0" bIns="0" rtlCol="0" anchor="ctr"/>
          <a:lstStyle>
            <a:lvl1pPr algn="l">
              <a:defRPr sz="800">
                <a:solidFill>
                  <a:schemeClr val="tx1"/>
                </a:solidFill>
              </a:defRPr>
            </a:lvl1pPr>
          </a:lstStyle>
          <a:p>
            <a:r>
              <a:rPr lang="de-DE" noProof="0"/>
              <a:t>Organisational unit (edit via “Insert” &gt; “Header &amp; Footer”)</a:t>
            </a:r>
            <a:endParaRPr lang="de-CH" noProof="0"/>
          </a:p>
        </p:txBody>
      </p:sp>
      <p:sp>
        <p:nvSpPr>
          <p:cNvPr id="6" name="Foliennummernplatzhalter 5">
            <a:extLst>
              <a:ext uri="{FF2B5EF4-FFF2-40B4-BE49-F238E27FC236}">
                <a16:creationId xmlns:a16="http://schemas.microsoft.com/office/drawing/2014/main" id="{7FDFCC57-7DDC-4B2C-A6BE-862DAF9C9F11}"/>
              </a:ext>
            </a:extLst>
          </p:cNvPr>
          <p:cNvSpPr>
            <a:spLocks noGrp="1"/>
          </p:cNvSpPr>
          <p:nvPr>
            <p:ph type="sldNum" sz="quarter" idx="4"/>
          </p:nvPr>
        </p:nvSpPr>
        <p:spPr>
          <a:xfrm>
            <a:off x="11137585" y="6522444"/>
            <a:ext cx="322577" cy="216000"/>
          </a:xfrm>
          <a:prstGeom prst="rect">
            <a:avLst/>
          </a:prstGeom>
        </p:spPr>
        <p:txBody>
          <a:bodyPr vert="horz" lIns="0" tIns="0" rIns="0" bIns="0" rtlCol="0" anchor="ctr"/>
          <a:lstStyle>
            <a:lvl1pPr algn="r">
              <a:defRPr sz="800">
                <a:solidFill>
                  <a:schemeClr val="tx1"/>
                </a:solidFill>
              </a:defRPr>
            </a:lvl1pPr>
          </a:lstStyle>
          <a:p>
            <a:fld id="{5ACA52AF-F19D-405C-AD5F-7D94B96A5CC3}" type="slidenum">
              <a:rPr lang="de-CH" noProof="0" smtClean="0"/>
              <a:pPr/>
              <a:t>‹Nr.›</a:t>
            </a:fld>
            <a:endParaRPr lang="de-CH" noProof="0"/>
          </a:p>
        </p:txBody>
      </p:sp>
    </p:spTree>
    <p:extLst>
      <p:ext uri="{BB962C8B-B14F-4D97-AF65-F5344CB8AC3E}">
        <p14:creationId xmlns:p14="http://schemas.microsoft.com/office/powerpoint/2010/main" val="409606273"/>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0"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hdr="0"/>
  <p:txStyles>
    <p:titleStyle>
      <a:lvl1pPr algn="l" defTabSz="914400" rtl="0" eaLnBrk="1" latinLnBrk="0" hangingPunct="1">
        <a:lnSpc>
          <a:spcPct val="90000"/>
        </a:lnSpc>
        <a:spcBef>
          <a:spcPct val="0"/>
        </a:spcBef>
        <a:buNone/>
        <a:defRPr sz="2600" kern="1200">
          <a:solidFill>
            <a:schemeClr val="tx1"/>
          </a:solidFill>
          <a:latin typeface="+mj-lt"/>
          <a:ea typeface="+mj-ea"/>
          <a:cs typeface="+mj-cs"/>
        </a:defRPr>
      </a:lvl1pPr>
    </p:titleStyle>
    <p:bodyStyle>
      <a:lvl1pPr marL="270000" indent="-270000" algn="l" defTabSz="914400" rtl="0" eaLnBrk="1" latinLnBrk="0" hangingPunct="1">
        <a:lnSpc>
          <a:spcPct val="100000"/>
        </a:lnSpc>
        <a:spcBef>
          <a:spcPts val="1000"/>
        </a:spcBef>
        <a:buFont typeface="Arial" panose="020B0604020202020204" pitchFamily="34" charset="0"/>
        <a:buChar char="•"/>
        <a:defRPr sz="1800" kern="1200">
          <a:solidFill>
            <a:schemeClr val="tx1"/>
          </a:solidFill>
          <a:latin typeface="+mn-lt"/>
          <a:ea typeface="+mn-ea"/>
          <a:cs typeface="+mn-cs"/>
        </a:defRPr>
      </a:lvl1pPr>
      <a:lvl2pPr marL="538163"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2pPr>
      <a:lvl3pPr marL="81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3pPr>
      <a:lvl4pPr marL="1080000"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4pPr>
      <a:lvl5pPr marL="135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461" userDrawn="1">
          <p15:clr>
            <a:srgbClr val="F26B43"/>
          </p15:clr>
        </p15:guide>
        <p15:guide id="3" pos="7219" userDrawn="1">
          <p15:clr>
            <a:srgbClr val="F26B43"/>
          </p15:clr>
        </p15:guide>
        <p15:guide id="4" orient="horz" pos="164" userDrawn="1">
          <p15:clr>
            <a:srgbClr val="F26B43"/>
          </p15:clr>
        </p15:guide>
        <p15:guide id="5" orient="horz" pos="890" userDrawn="1">
          <p15:clr>
            <a:srgbClr val="F26B43"/>
          </p15:clr>
        </p15:guide>
        <p15:guide id="6" orient="horz" pos="4201" userDrawn="1">
          <p15:clr>
            <a:srgbClr val="F26B43"/>
          </p15:clr>
        </p15:guide>
        <p15:guide id="7"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5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90.png"/><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Bildplatzhalter 18" descr="Ein Bild, das Gebäude, Stadt, Schloss, Turm enthält.&#10;&#10;Automatisch generierte Beschreibung">
            <a:extLst>
              <a:ext uri="{FF2B5EF4-FFF2-40B4-BE49-F238E27FC236}">
                <a16:creationId xmlns:a16="http://schemas.microsoft.com/office/drawing/2014/main" id="{882FF669-564A-4497-A386-BA8B28F256B8}"/>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461" b="461"/>
          <a:stretch>
            <a:fillRect/>
          </a:stretch>
        </p:blipFill>
        <p:spPr/>
      </p:pic>
      <p:sp>
        <p:nvSpPr>
          <p:cNvPr id="3" name="Titel 2">
            <a:extLst>
              <a:ext uri="{FF2B5EF4-FFF2-40B4-BE49-F238E27FC236}">
                <a16:creationId xmlns:a16="http://schemas.microsoft.com/office/drawing/2014/main" id="{AC1FB292-90C1-439C-8480-EB4116CF2374}"/>
              </a:ext>
            </a:extLst>
          </p:cNvPr>
          <p:cNvSpPr>
            <a:spLocks noGrp="1"/>
          </p:cNvSpPr>
          <p:nvPr>
            <p:ph type="ctrTitle"/>
          </p:nvPr>
        </p:nvSpPr>
        <p:spPr>
          <a:xfrm>
            <a:off x="0" y="2233538"/>
            <a:ext cx="7347284" cy="2772000"/>
          </a:xfrm>
        </p:spPr>
        <p:txBody>
          <a:bodyPr/>
          <a:lstStyle/>
          <a:p>
            <a:r>
              <a:rPr lang="en-US" sz="2400" dirty="0"/>
              <a:t>Investigations of distributional shifts and trends in the repeated and infinite spatial prisoner's dilemma</a:t>
            </a:r>
            <a:endParaRPr lang="de-CH" sz="2400" dirty="0"/>
          </a:p>
        </p:txBody>
      </p:sp>
      <p:sp>
        <p:nvSpPr>
          <p:cNvPr id="6" name="Textplatzhalter 5">
            <a:extLst>
              <a:ext uri="{FF2B5EF4-FFF2-40B4-BE49-F238E27FC236}">
                <a16:creationId xmlns:a16="http://schemas.microsoft.com/office/drawing/2014/main" id="{4171C1F6-869F-40B1-8975-92FF2042F4CD}"/>
              </a:ext>
            </a:extLst>
          </p:cNvPr>
          <p:cNvSpPr>
            <a:spLocks noGrp="1"/>
          </p:cNvSpPr>
          <p:nvPr>
            <p:ph type="body" sz="quarter" idx="13"/>
          </p:nvPr>
        </p:nvSpPr>
        <p:spPr>
          <a:xfrm>
            <a:off x="1078516" y="4058652"/>
            <a:ext cx="4680000" cy="753695"/>
          </a:xfrm>
        </p:spPr>
        <p:txBody>
          <a:bodyPr/>
          <a:lstStyle/>
          <a:p>
            <a:r>
              <a:rPr lang="de-DE" b="1" dirty="0"/>
              <a:t>Robin Staab, Kim Nik Baumgartner, Fabrice Egger, Jan Urech, Nando </a:t>
            </a:r>
            <a:r>
              <a:rPr lang="de-DE" b="1" dirty="0" err="1"/>
              <a:t>Käslin</a:t>
            </a:r>
            <a:endParaRPr lang="de-CH" dirty="0"/>
          </a:p>
        </p:txBody>
      </p:sp>
    </p:spTree>
    <p:extLst>
      <p:ext uri="{BB962C8B-B14F-4D97-AF65-F5344CB8AC3E}">
        <p14:creationId xmlns:p14="http://schemas.microsoft.com/office/powerpoint/2010/main" val="3536168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10</a:t>
            </a:fld>
            <a:endParaRPr lang="de-CH" noProof="0"/>
          </a:p>
        </p:txBody>
      </p:sp>
      <p:sp>
        <p:nvSpPr>
          <p:cNvPr id="5" name="Google Shape;68;p15">
            <a:extLst>
              <a:ext uri="{FF2B5EF4-FFF2-40B4-BE49-F238E27FC236}">
                <a16:creationId xmlns:a16="http://schemas.microsoft.com/office/drawing/2014/main" id="{0BBDF02C-F592-4B80-B4D9-39E756CC70CC}"/>
              </a:ext>
            </a:extLst>
          </p:cNvPr>
          <p:cNvSpPr txBox="1">
            <a:spLocks/>
          </p:cNvSpPr>
          <p:nvPr/>
        </p:nvSpPr>
        <p:spPr>
          <a:xfrm>
            <a:off x="416108" y="869817"/>
            <a:ext cx="11360800" cy="4555200"/>
          </a:xfrm>
          <a:prstGeom prst="rect">
            <a:avLst/>
          </a:prstGeom>
        </p:spPr>
        <p:txBody>
          <a:bodyPr spcFirstLastPara="1" vert="horz" wrap="square" lIns="121900" tIns="121900" rIns="121900" bIns="121900" rtlCol="0" anchor="t" anchorCtr="0">
            <a:normAutofit/>
          </a:bodyPr>
          <a:lstStyle>
            <a:lvl1pPr marL="270000" indent="-270000" algn="l" defTabSz="914400" rtl="0" eaLnBrk="1" latinLnBrk="0" hangingPunct="1">
              <a:lnSpc>
                <a:spcPct val="100000"/>
              </a:lnSpc>
              <a:spcBef>
                <a:spcPts val="1000"/>
              </a:spcBef>
              <a:buFont typeface="Arial" panose="020B0604020202020204" pitchFamily="34" charset="0"/>
              <a:buChar char="•"/>
              <a:defRPr sz="1800" kern="1200">
                <a:solidFill>
                  <a:schemeClr val="tx1"/>
                </a:solidFill>
                <a:latin typeface="+mn-lt"/>
                <a:ea typeface="+mn-ea"/>
                <a:cs typeface="+mn-cs"/>
              </a:defRPr>
            </a:lvl1pPr>
            <a:lvl2pPr marL="538163"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2pPr>
            <a:lvl3pPr marL="81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3pPr>
            <a:lvl4pPr marL="1080000"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4pPr>
            <a:lvl5pPr marL="135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spcBef>
                <a:spcPts val="1600"/>
              </a:spcBef>
              <a:spcAft>
                <a:spcPts val="1600"/>
              </a:spcAft>
              <a:buFontTx/>
              <a:buChar char="-"/>
            </a:pPr>
            <a:r>
              <a:rPr lang="en-US"/>
              <a:t>We compute the following statistics in our simulations</a:t>
            </a:r>
            <a:endParaRPr lang="en-US" dirty="0"/>
          </a:p>
        </p:txBody>
      </p:sp>
      <p:sp>
        <p:nvSpPr>
          <p:cNvPr id="7" name="Titel 1">
            <a:extLst>
              <a:ext uri="{FF2B5EF4-FFF2-40B4-BE49-F238E27FC236}">
                <a16:creationId xmlns:a16="http://schemas.microsoft.com/office/drawing/2014/main" id="{490BF5DA-46CD-4FC6-BFC2-66081B5B71F4}"/>
              </a:ext>
            </a:extLst>
          </p:cNvPr>
          <p:cNvSpPr txBox="1">
            <a:spLocks/>
          </p:cNvSpPr>
          <p:nvPr/>
        </p:nvSpPr>
        <p:spPr>
          <a:xfrm>
            <a:off x="731837" y="260351"/>
            <a:ext cx="10728325" cy="900000"/>
          </a:xfrm>
          <a:prstGeom prst="rect">
            <a:avLst/>
          </a:prstGeom>
        </p:spPr>
        <p:txBody>
          <a:bodyPr spcFirstLastPara="1" vert="horz" wrap="square" lIns="91425" tIns="91425" rIns="91425" bIns="91425" rtlCol="0" anchor="t" anchorCtr="0">
            <a:normAutofit/>
          </a:bodyPr>
          <a:lstStyle>
            <a:lvl1pPr lvl="0" algn="l" defTabSz="914400" rtl="0" eaLnBrk="1" latinLnBrk="0" hangingPunct="1">
              <a:lnSpc>
                <a:spcPct val="90000"/>
              </a:lnSpc>
              <a:spcBef>
                <a:spcPts val="0"/>
              </a:spcBef>
              <a:spcAft>
                <a:spcPts val="0"/>
              </a:spcAft>
              <a:buSzPts val="2800"/>
              <a:buNone/>
              <a:defRPr sz="26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dirty="0"/>
              <a:t>Implementation: Statistics</a:t>
            </a:r>
            <a:endParaRPr lang="de-CH" dirty="0"/>
          </a:p>
        </p:txBody>
      </p:sp>
      <p:pic>
        <p:nvPicPr>
          <p:cNvPr id="8" name="Grafik 7">
            <a:extLst>
              <a:ext uri="{FF2B5EF4-FFF2-40B4-BE49-F238E27FC236}">
                <a16:creationId xmlns:a16="http://schemas.microsoft.com/office/drawing/2014/main" id="{F9B17C2D-2C77-46B0-BDB3-544999B3A6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0692" y="1769816"/>
            <a:ext cx="3308151" cy="2362965"/>
          </a:xfrm>
          <a:prstGeom prst="rect">
            <a:avLst/>
          </a:prstGeom>
        </p:spPr>
      </p:pic>
      <p:pic>
        <p:nvPicPr>
          <p:cNvPr id="9" name="Grafik 8">
            <a:extLst>
              <a:ext uri="{FF2B5EF4-FFF2-40B4-BE49-F238E27FC236}">
                <a16:creationId xmlns:a16="http://schemas.microsoft.com/office/drawing/2014/main" id="{DAC13058-0D19-4B62-A373-2ED93409DC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8800" y="1769816"/>
            <a:ext cx="3308151" cy="2362965"/>
          </a:xfrm>
          <a:prstGeom prst="rect">
            <a:avLst/>
          </a:prstGeom>
        </p:spPr>
      </p:pic>
      <p:sp>
        <p:nvSpPr>
          <p:cNvPr id="10" name="Google Shape;68;p15">
            <a:extLst>
              <a:ext uri="{FF2B5EF4-FFF2-40B4-BE49-F238E27FC236}">
                <a16:creationId xmlns:a16="http://schemas.microsoft.com/office/drawing/2014/main" id="{189DA233-71A0-41FB-B3CB-8E4E50C780BB}"/>
              </a:ext>
            </a:extLst>
          </p:cNvPr>
          <p:cNvSpPr txBox="1">
            <a:spLocks/>
          </p:cNvSpPr>
          <p:nvPr/>
        </p:nvSpPr>
        <p:spPr>
          <a:xfrm>
            <a:off x="1800235" y="3846326"/>
            <a:ext cx="3393892" cy="1104968"/>
          </a:xfrm>
          <a:prstGeom prst="rect">
            <a:avLst/>
          </a:prstGeom>
        </p:spPr>
        <p:txBody>
          <a:bodyPr spcFirstLastPara="1" vert="horz" wrap="square" lIns="121900" tIns="121900" rIns="121900" bIns="121900" rtlCol="0" anchor="t" anchorCtr="0">
            <a:normAutofit/>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spcAft>
                <a:spcPts val="1600"/>
              </a:spcAft>
              <a:buNone/>
            </a:pPr>
            <a:r>
              <a:rPr lang="en-US" dirty="0"/>
              <a:t>Defection rate per class</a:t>
            </a:r>
            <a:endParaRPr lang="en-US" sz="1200" dirty="0"/>
          </a:p>
        </p:txBody>
      </p:sp>
      <p:sp>
        <p:nvSpPr>
          <p:cNvPr id="11" name="Google Shape;68;p15">
            <a:extLst>
              <a:ext uri="{FF2B5EF4-FFF2-40B4-BE49-F238E27FC236}">
                <a16:creationId xmlns:a16="http://schemas.microsoft.com/office/drawing/2014/main" id="{7654E49A-8313-4D71-94B4-44DD29E2D85F}"/>
              </a:ext>
            </a:extLst>
          </p:cNvPr>
          <p:cNvSpPr txBox="1">
            <a:spLocks/>
          </p:cNvSpPr>
          <p:nvPr/>
        </p:nvSpPr>
        <p:spPr>
          <a:xfrm>
            <a:off x="6422714" y="3882652"/>
            <a:ext cx="4220322" cy="1104968"/>
          </a:xfrm>
          <a:prstGeom prst="rect">
            <a:avLst/>
          </a:prstGeom>
        </p:spPr>
        <p:txBody>
          <a:bodyPr spcFirstLastPara="1" vert="horz" wrap="square" lIns="121900" tIns="121900" rIns="121900" bIns="121900" rtlCol="0" anchor="t" anchorCtr="0">
            <a:normAutofit fontScale="92500" lnSpcReduction="20000"/>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spcAft>
                <a:spcPts val="1600"/>
              </a:spcAft>
              <a:buNone/>
            </a:pPr>
            <a:r>
              <a:rPr lang="en-US" dirty="0"/>
              <a:t>How often a class defects against every other class (left against top)</a:t>
            </a:r>
            <a:endParaRPr lang="en-US" sz="1200" dirty="0"/>
          </a:p>
        </p:txBody>
      </p:sp>
      <p:sp>
        <p:nvSpPr>
          <p:cNvPr id="12" name="Textfeld 11">
            <a:extLst>
              <a:ext uri="{FF2B5EF4-FFF2-40B4-BE49-F238E27FC236}">
                <a16:creationId xmlns:a16="http://schemas.microsoft.com/office/drawing/2014/main" id="{0E70266C-2C5D-443D-8949-E91743144E02}"/>
              </a:ext>
            </a:extLst>
          </p:cNvPr>
          <p:cNvSpPr txBox="1"/>
          <p:nvPr/>
        </p:nvSpPr>
        <p:spPr>
          <a:xfrm>
            <a:off x="990600" y="4987620"/>
            <a:ext cx="10582275" cy="1477328"/>
          </a:xfrm>
          <a:prstGeom prst="rect">
            <a:avLst/>
          </a:prstGeom>
          <a:noFill/>
        </p:spPr>
        <p:txBody>
          <a:bodyPr wrap="square" rtlCol="0">
            <a:spAutoFit/>
          </a:bodyPr>
          <a:lstStyle/>
          <a:p>
            <a:pPr marL="285750" indent="-285750">
              <a:buFontTx/>
              <a:buChar char="-"/>
            </a:pPr>
            <a:r>
              <a:rPr lang="en-US" dirty="0"/>
              <a:t>In case a line ends we know that this strategy died out</a:t>
            </a:r>
          </a:p>
          <a:p>
            <a:pPr marL="285750" indent="-285750">
              <a:buFontTx/>
              <a:buChar char="-"/>
            </a:pPr>
            <a:r>
              <a:rPr lang="en-US" dirty="0"/>
              <a:t>We can see how TFT has a defection rate &gt; 0 against TFT. </a:t>
            </a:r>
          </a:p>
          <a:p>
            <a:pPr marL="742950" lvl="1" indent="-285750">
              <a:buFontTx/>
              <a:buChar char="-"/>
            </a:pPr>
            <a:r>
              <a:rPr lang="en-US" dirty="0"/>
              <a:t>This is a result of histories being between players and not between strategies</a:t>
            </a:r>
          </a:p>
          <a:p>
            <a:pPr marL="742950" lvl="1" indent="-285750">
              <a:buFontTx/>
              <a:buChar char="-"/>
            </a:pPr>
            <a:r>
              <a:rPr lang="en-US" dirty="0"/>
              <a:t>E.g., a former defect player switched to TFT and meets a TFT player against which he previously defected. The other player will now defect based on their shared history.</a:t>
            </a:r>
          </a:p>
        </p:txBody>
      </p:sp>
    </p:spTree>
    <p:extLst>
      <p:ext uri="{BB962C8B-B14F-4D97-AF65-F5344CB8AC3E}">
        <p14:creationId xmlns:p14="http://schemas.microsoft.com/office/powerpoint/2010/main" val="20949129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4A21ECBA-4292-4B03-A33D-3791B689C33C}"/>
              </a:ext>
            </a:extLst>
          </p:cNvPr>
          <p:cNvPicPr>
            <a:picLocks noChangeAspect="1"/>
          </p:cNvPicPr>
          <p:nvPr/>
        </p:nvPicPr>
        <p:blipFill>
          <a:blip r:embed="rId2"/>
          <a:stretch>
            <a:fillRect/>
          </a:stretch>
        </p:blipFill>
        <p:spPr>
          <a:xfrm>
            <a:off x="7509860" y="1976089"/>
            <a:ext cx="3522279" cy="2515913"/>
          </a:xfrm>
          <a:prstGeom prst="rect">
            <a:avLst/>
          </a:prstGeom>
        </p:spPr>
      </p:pic>
      <p:sp>
        <p:nvSpPr>
          <p:cNvPr id="2" name="Titel 1">
            <a:extLst>
              <a:ext uri="{FF2B5EF4-FFF2-40B4-BE49-F238E27FC236}">
                <a16:creationId xmlns:a16="http://schemas.microsoft.com/office/drawing/2014/main" id="{944C7734-7AAA-4681-9F62-A1AB86610329}"/>
              </a:ext>
            </a:extLst>
          </p:cNvPr>
          <p:cNvSpPr>
            <a:spLocks noGrp="1"/>
          </p:cNvSpPr>
          <p:nvPr>
            <p:ph type="title"/>
          </p:nvPr>
        </p:nvSpPr>
        <p:spPr/>
        <p:txBody>
          <a:bodyPr/>
          <a:lstStyle/>
          <a:p>
            <a:r>
              <a:rPr lang="de-CH" dirty="0" err="1"/>
              <a:t>Results</a:t>
            </a:r>
            <a:r>
              <a:rPr lang="en-US" dirty="0"/>
              <a:t>: Dominating strategy in a base case</a:t>
            </a:r>
            <a:endParaRPr lang="de-CH" dirty="0"/>
          </a:p>
        </p:txBody>
      </p:sp>
      <p:sp>
        <p:nvSpPr>
          <p:cNvPr id="3" name="Inhaltsplatzhalter 2">
            <a:extLst>
              <a:ext uri="{FF2B5EF4-FFF2-40B4-BE49-F238E27FC236}">
                <a16:creationId xmlns:a16="http://schemas.microsoft.com/office/drawing/2014/main" id="{5C11D97D-103C-4876-82EA-50467BF1022F}"/>
              </a:ext>
            </a:extLst>
          </p:cNvPr>
          <p:cNvSpPr>
            <a:spLocks noGrp="1"/>
          </p:cNvSpPr>
          <p:nvPr>
            <p:ph idx="1"/>
          </p:nvPr>
        </p:nvSpPr>
        <p:spPr/>
        <p:txBody>
          <a:bodyPr/>
          <a:lstStyle/>
          <a:p>
            <a:r>
              <a:rPr lang="en-US" dirty="0"/>
              <a:t>Base case:</a:t>
            </a:r>
            <a:endParaRPr lang="de-CH" dirty="0"/>
          </a:p>
          <a:p>
            <a:pPr lvl="1"/>
            <a:r>
              <a:rPr lang="en-GB" dirty="0"/>
              <a:t>Experiment with 50 of each RANDOM, DEFECT, COOPERATE, GT, TFT, TF2T, TFTD on 20 x 20 grid</a:t>
            </a:r>
          </a:p>
          <a:p>
            <a:pPr lvl="1"/>
            <a:r>
              <a:rPr lang="en-US" dirty="0"/>
              <a:t>Migration- &amp; Imitation-probability are set to 10%</a:t>
            </a:r>
          </a:p>
          <a:p>
            <a:pPr lvl="1"/>
            <a:r>
              <a:rPr lang="en-US" dirty="0"/>
              <a:t>Payout matrix:</a:t>
            </a:r>
          </a:p>
          <a:p>
            <a:pPr lvl="1"/>
            <a:endParaRPr lang="en-US" dirty="0"/>
          </a:p>
          <a:p>
            <a:pPr lvl="1"/>
            <a:endParaRPr lang="en-US" dirty="0"/>
          </a:p>
          <a:p>
            <a:pPr lvl="1"/>
            <a:endParaRPr lang="en-US" dirty="0"/>
          </a:p>
          <a:p>
            <a:pPr lvl="1"/>
            <a:endParaRPr lang="en-US" dirty="0"/>
          </a:p>
          <a:p>
            <a:pPr marL="266700" lvl="1" indent="0">
              <a:buNone/>
            </a:pPr>
            <a:endParaRPr lang="en-US" dirty="0"/>
          </a:p>
          <a:p>
            <a:pPr marL="266700" lvl="1" indent="0">
              <a:buNone/>
            </a:pPr>
            <a:r>
              <a:rPr lang="en-US" dirty="0"/>
              <a:t>-&gt; TFT was the most popular and successful strategy </a:t>
            </a:r>
          </a:p>
          <a:p>
            <a:pPr marL="266700" lvl="1" indent="0">
              <a:buNone/>
            </a:pPr>
            <a:r>
              <a:rPr lang="en-US" dirty="0"/>
              <a:t>	-&gt; it “dominates” the others</a:t>
            </a:r>
          </a:p>
        </p:txBody>
      </p:sp>
      <p:sp>
        <p:nvSpPr>
          <p:cNvPr id="4" name="Datumsplatzhalter 3">
            <a:extLst>
              <a:ext uri="{FF2B5EF4-FFF2-40B4-BE49-F238E27FC236}">
                <a16:creationId xmlns:a16="http://schemas.microsoft.com/office/drawing/2014/main" id="{F87675B3-EAE3-46FC-98E8-FC7127081BD9}"/>
              </a:ext>
            </a:extLst>
          </p:cNvPr>
          <p:cNvSpPr>
            <a:spLocks noGrp="1"/>
          </p:cNvSpPr>
          <p:nvPr>
            <p:ph type="dt" sz="half" idx="10"/>
          </p:nvPr>
        </p:nvSpPr>
        <p:spPr/>
        <p:txBody>
          <a:bodyPr/>
          <a:lstStyle/>
          <a:p>
            <a:fld id="{2766B431-E9C0-42FA-A169-1C18600E56F3}"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CB2A7D23-7E91-4DEA-B6EA-5623C22ADADC}"/>
              </a:ext>
            </a:extLst>
          </p:cNvPr>
          <p:cNvSpPr>
            <a:spLocks noGrp="1"/>
          </p:cNvSpPr>
          <p:nvPr>
            <p:ph type="sldNum" sz="quarter" idx="12"/>
          </p:nvPr>
        </p:nvSpPr>
        <p:spPr/>
        <p:txBody>
          <a:bodyPr/>
          <a:lstStyle/>
          <a:p>
            <a:fld id="{5ACA52AF-F19D-405C-AD5F-7D94B96A5CC3}" type="slidenum">
              <a:rPr lang="de-CH" noProof="0" smtClean="0"/>
              <a:t>11</a:t>
            </a:fld>
            <a:endParaRPr lang="de-CH" noProof="0"/>
          </a:p>
        </p:txBody>
      </p:sp>
      <p:graphicFrame>
        <p:nvGraphicFramePr>
          <p:cNvPr id="7" name="Tabelle 7">
            <a:extLst>
              <a:ext uri="{FF2B5EF4-FFF2-40B4-BE49-F238E27FC236}">
                <a16:creationId xmlns:a16="http://schemas.microsoft.com/office/drawing/2014/main" id="{FDA81E0D-F819-4C9A-A55D-6EDB7D93C0D6}"/>
              </a:ext>
            </a:extLst>
          </p:cNvPr>
          <p:cNvGraphicFramePr>
            <a:graphicFrameLocks noGrp="1"/>
          </p:cNvGraphicFramePr>
          <p:nvPr>
            <p:extLst>
              <p:ext uri="{D42A27DB-BD31-4B8C-83A1-F6EECF244321}">
                <p14:modId xmlns:p14="http://schemas.microsoft.com/office/powerpoint/2010/main" val="419631393"/>
              </p:ext>
            </p:extLst>
          </p:nvPr>
        </p:nvGraphicFramePr>
        <p:xfrm>
          <a:off x="1298164" y="3137155"/>
          <a:ext cx="2443326" cy="1231440"/>
        </p:xfrm>
        <a:graphic>
          <a:graphicData uri="http://schemas.openxmlformats.org/drawingml/2006/table">
            <a:tbl>
              <a:tblPr firstRow="1" bandRow="1">
                <a:tableStyleId>{5940675A-B579-460E-94D1-54222C63F5DA}</a:tableStyleId>
              </a:tblPr>
              <a:tblGrid>
                <a:gridCol w="814442">
                  <a:extLst>
                    <a:ext uri="{9D8B030D-6E8A-4147-A177-3AD203B41FA5}">
                      <a16:colId xmlns:a16="http://schemas.microsoft.com/office/drawing/2014/main" val="3139309794"/>
                    </a:ext>
                  </a:extLst>
                </a:gridCol>
                <a:gridCol w="814442">
                  <a:extLst>
                    <a:ext uri="{9D8B030D-6E8A-4147-A177-3AD203B41FA5}">
                      <a16:colId xmlns:a16="http://schemas.microsoft.com/office/drawing/2014/main" val="2855876798"/>
                    </a:ext>
                  </a:extLst>
                </a:gridCol>
                <a:gridCol w="814442">
                  <a:extLst>
                    <a:ext uri="{9D8B030D-6E8A-4147-A177-3AD203B41FA5}">
                      <a16:colId xmlns:a16="http://schemas.microsoft.com/office/drawing/2014/main" val="1073659583"/>
                    </a:ext>
                  </a:extLst>
                </a:gridCol>
              </a:tblGrid>
              <a:tr h="247337">
                <a:tc>
                  <a:txBody>
                    <a:bodyPr/>
                    <a:lstStyle/>
                    <a:p>
                      <a:pPr algn="ctr"/>
                      <a:endParaRPr lang="en-GB" dirty="0"/>
                    </a:p>
                  </a:txBody>
                  <a:tcPr/>
                </a:tc>
                <a:tc>
                  <a:txBody>
                    <a:bodyPr/>
                    <a:lstStyle/>
                    <a:p>
                      <a:pPr algn="ctr"/>
                      <a:r>
                        <a:rPr lang="de-CH" dirty="0"/>
                        <a:t>C</a:t>
                      </a:r>
                      <a:endParaRPr lang="en-GB" dirty="0"/>
                    </a:p>
                  </a:txBody>
                  <a:tcPr/>
                </a:tc>
                <a:tc>
                  <a:txBody>
                    <a:bodyPr/>
                    <a:lstStyle/>
                    <a:p>
                      <a:pPr algn="ctr"/>
                      <a:r>
                        <a:rPr lang="de-CH" dirty="0"/>
                        <a:t>D</a:t>
                      </a:r>
                      <a:endParaRPr lang="en-GB" dirty="0"/>
                    </a:p>
                  </a:txBody>
                  <a:tcPr/>
                </a:tc>
                <a:extLst>
                  <a:ext uri="{0D108BD9-81ED-4DB2-BD59-A6C34878D82A}">
                    <a16:rowId xmlns:a16="http://schemas.microsoft.com/office/drawing/2014/main" val="4061971062"/>
                  </a:ext>
                </a:extLst>
              </a:tr>
              <a:tr h="432840">
                <a:tc>
                  <a:txBody>
                    <a:bodyPr/>
                    <a:lstStyle/>
                    <a:p>
                      <a:pPr algn="ctr"/>
                      <a:r>
                        <a:rPr lang="de-CH" dirty="0"/>
                        <a:t>C</a:t>
                      </a:r>
                      <a:endParaRPr lang="en-GB" dirty="0"/>
                    </a:p>
                  </a:txBody>
                  <a:tcPr/>
                </a:tc>
                <a:tc>
                  <a:txBody>
                    <a:bodyPr/>
                    <a:lstStyle/>
                    <a:p>
                      <a:pPr algn="ctr"/>
                      <a:r>
                        <a:rPr lang="de-CH" dirty="0"/>
                        <a:t>20,20</a:t>
                      </a:r>
                      <a:endParaRPr lang="en-GB" dirty="0"/>
                    </a:p>
                  </a:txBody>
                  <a:tcPr/>
                </a:tc>
                <a:tc>
                  <a:txBody>
                    <a:bodyPr/>
                    <a:lstStyle/>
                    <a:p>
                      <a:pPr algn="ctr"/>
                      <a:r>
                        <a:rPr lang="de-CH" dirty="0"/>
                        <a:t>1,30</a:t>
                      </a:r>
                      <a:endParaRPr lang="en-GB" dirty="0"/>
                    </a:p>
                  </a:txBody>
                  <a:tcPr/>
                </a:tc>
                <a:extLst>
                  <a:ext uri="{0D108BD9-81ED-4DB2-BD59-A6C34878D82A}">
                    <a16:rowId xmlns:a16="http://schemas.microsoft.com/office/drawing/2014/main" val="2671101694"/>
                  </a:ext>
                </a:extLst>
              </a:tr>
              <a:tr h="432840">
                <a:tc>
                  <a:txBody>
                    <a:bodyPr/>
                    <a:lstStyle/>
                    <a:p>
                      <a:pPr algn="ctr"/>
                      <a:r>
                        <a:rPr lang="de-CH" dirty="0"/>
                        <a:t>D</a:t>
                      </a:r>
                      <a:endParaRPr lang="en-GB" dirty="0"/>
                    </a:p>
                  </a:txBody>
                  <a:tcPr/>
                </a:tc>
                <a:tc>
                  <a:txBody>
                    <a:bodyPr/>
                    <a:lstStyle/>
                    <a:p>
                      <a:pPr algn="ctr"/>
                      <a:r>
                        <a:rPr lang="de-CH" dirty="0"/>
                        <a:t>30,1</a:t>
                      </a:r>
                      <a:endParaRPr lang="en-GB" dirty="0"/>
                    </a:p>
                  </a:txBody>
                  <a:tcPr/>
                </a:tc>
                <a:tc>
                  <a:txBody>
                    <a:bodyPr/>
                    <a:lstStyle/>
                    <a:p>
                      <a:pPr algn="ctr"/>
                      <a:r>
                        <a:rPr lang="de-CH" dirty="0"/>
                        <a:t>10,10</a:t>
                      </a:r>
                      <a:endParaRPr lang="en-GB" dirty="0"/>
                    </a:p>
                  </a:txBody>
                  <a:tcPr/>
                </a:tc>
                <a:extLst>
                  <a:ext uri="{0D108BD9-81ED-4DB2-BD59-A6C34878D82A}">
                    <a16:rowId xmlns:a16="http://schemas.microsoft.com/office/drawing/2014/main" val="4010692912"/>
                  </a:ext>
                </a:extLst>
              </a:tr>
            </a:tbl>
          </a:graphicData>
        </a:graphic>
      </p:graphicFrame>
      <p:sp>
        <p:nvSpPr>
          <p:cNvPr id="10" name="Rechteck 9">
            <a:extLst>
              <a:ext uri="{FF2B5EF4-FFF2-40B4-BE49-F238E27FC236}">
                <a16:creationId xmlns:a16="http://schemas.microsoft.com/office/drawing/2014/main" id="{38F5FEC8-9732-495B-8522-94D7E93C5703}"/>
              </a:ext>
            </a:extLst>
          </p:cNvPr>
          <p:cNvSpPr/>
          <p:nvPr/>
        </p:nvSpPr>
        <p:spPr>
          <a:xfrm>
            <a:off x="8916104" y="2110356"/>
            <a:ext cx="70979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pic>
        <p:nvPicPr>
          <p:cNvPr id="12" name="Grafik 11">
            <a:extLst>
              <a:ext uri="{FF2B5EF4-FFF2-40B4-BE49-F238E27FC236}">
                <a16:creationId xmlns:a16="http://schemas.microsoft.com/office/drawing/2014/main" id="{D8CA0963-1D9E-4400-A86B-D83EBFFC2FD2}"/>
              </a:ext>
            </a:extLst>
          </p:cNvPr>
          <p:cNvPicPr>
            <a:picLocks noChangeAspect="1"/>
          </p:cNvPicPr>
          <p:nvPr/>
        </p:nvPicPr>
        <p:blipFill>
          <a:blip r:embed="rId3"/>
          <a:stretch>
            <a:fillRect/>
          </a:stretch>
        </p:blipFill>
        <p:spPr>
          <a:xfrm>
            <a:off x="7509860" y="4222530"/>
            <a:ext cx="3522279" cy="2515914"/>
          </a:xfrm>
          <a:prstGeom prst="rect">
            <a:avLst/>
          </a:prstGeom>
        </p:spPr>
      </p:pic>
      <p:sp>
        <p:nvSpPr>
          <p:cNvPr id="13" name="Rechteck 12">
            <a:extLst>
              <a:ext uri="{FF2B5EF4-FFF2-40B4-BE49-F238E27FC236}">
                <a16:creationId xmlns:a16="http://schemas.microsoft.com/office/drawing/2014/main" id="{A810D649-6745-4868-A2F1-F85F8E77258E}"/>
              </a:ext>
            </a:extLst>
          </p:cNvPr>
          <p:cNvSpPr/>
          <p:nvPr/>
        </p:nvSpPr>
        <p:spPr>
          <a:xfrm>
            <a:off x="9152394" y="4391933"/>
            <a:ext cx="709790" cy="1651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3384979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57558CF6-C247-4836-8B8C-25A2DBC8E5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0577" y="3181226"/>
            <a:ext cx="4377008" cy="3126434"/>
          </a:xfrm>
          <a:prstGeom prst="rect">
            <a:avLst/>
          </a:prstGeom>
        </p:spPr>
      </p:pic>
      <p:sp>
        <p:nvSpPr>
          <p:cNvPr id="2" name="Titel 1">
            <a:extLst>
              <a:ext uri="{FF2B5EF4-FFF2-40B4-BE49-F238E27FC236}">
                <a16:creationId xmlns:a16="http://schemas.microsoft.com/office/drawing/2014/main" id="{2E8D4DE5-0023-4B97-BA94-E9CCC92B1990}"/>
              </a:ext>
            </a:extLst>
          </p:cNvPr>
          <p:cNvSpPr>
            <a:spLocks noGrp="1"/>
          </p:cNvSpPr>
          <p:nvPr>
            <p:ph type="title"/>
          </p:nvPr>
        </p:nvSpPr>
        <p:spPr/>
        <p:txBody>
          <a:bodyPr/>
          <a:lstStyle/>
          <a:p>
            <a:r>
              <a:rPr lang="en-US" dirty="0"/>
              <a:t>Results: </a:t>
            </a:r>
            <a:r>
              <a:rPr lang="en-US" dirty="0">
                <a:effectLst/>
                <a:latin typeface="Arial" panose="020B0604020202020204" pitchFamily="34" charset="0"/>
              </a:rPr>
              <a:t>Reducing TFT starting player-count to offset domination</a:t>
            </a:r>
            <a:endParaRPr lang="de-CH" dirty="0"/>
          </a:p>
        </p:txBody>
      </p:sp>
      <p:sp>
        <p:nvSpPr>
          <p:cNvPr id="3" name="Inhaltsplatzhalter 2">
            <a:extLst>
              <a:ext uri="{FF2B5EF4-FFF2-40B4-BE49-F238E27FC236}">
                <a16:creationId xmlns:a16="http://schemas.microsoft.com/office/drawing/2014/main" id="{A69F58E6-20DC-453F-A6ED-16E4EB099F33}"/>
              </a:ext>
            </a:extLst>
          </p:cNvPr>
          <p:cNvSpPr>
            <a:spLocks noGrp="1"/>
          </p:cNvSpPr>
          <p:nvPr>
            <p:ph idx="1"/>
          </p:nvPr>
        </p:nvSpPr>
        <p:spPr/>
        <p:txBody>
          <a:bodyPr/>
          <a:lstStyle/>
          <a:p>
            <a:r>
              <a:rPr lang="en-US" sz="1600" dirty="0"/>
              <a:t>TFT starting player count was continuously reduced from the base case 50 to 5 </a:t>
            </a:r>
            <a:r>
              <a:rPr lang="en-US" sz="1050" dirty="0"/>
              <a:t>(other hyperparameters as base case)</a:t>
            </a:r>
            <a:endParaRPr lang="en-US" sz="1600" dirty="0"/>
          </a:p>
          <a:p>
            <a:r>
              <a:rPr lang="en-US" sz="1600" dirty="0"/>
              <a:t>As expected with less starting players the strategy dominated less frequently:</a:t>
            </a:r>
          </a:p>
          <a:p>
            <a:pPr lvl="1"/>
            <a:r>
              <a:rPr lang="en-US" sz="1600" dirty="0">
                <a:effectLst/>
                <a:latin typeface="Arial" panose="020B0604020202020204" pitchFamily="34" charset="0"/>
              </a:rPr>
              <a:t>20 players → Still ~50% the dominating strategy (10 players -&gt; ~25% of games)</a:t>
            </a:r>
          </a:p>
          <a:p>
            <a:pPr lvl="1"/>
            <a:r>
              <a:rPr lang="en-US" sz="1600" dirty="0">
                <a:latin typeface="Arial" panose="020B0604020202020204" pitchFamily="34" charset="0"/>
              </a:rPr>
              <a:t>At 8 players the strategy died out as often as it dominated (~20% of games)</a:t>
            </a:r>
          </a:p>
          <a:p>
            <a:pPr lvl="1"/>
            <a:r>
              <a:rPr lang="en-US" sz="1600" dirty="0">
                <a:latin typeface="Arial" panose="020B0604020202020204" pitchFamily="34" charset="0"/>
              </a:rPr>
              <a:t>&lt;8 players TFT died out very frequently which could be attributed to ‘’unlucky spawns’’</a:t>
            </a:r>
          </a:p>
          <a:p>
            <a:pPr lvl="1"/>
            <a:r>
              <a:rPr lang="en-US" sz="1600" dirty="0">
                <a:latin typeface="Arial" panose="020B0604020202020204" pitchFamily="34" charset="0"/>
              </a:rPr>
              <a:t>TFT needs only 25 starting-players (7.14% of player base) to dominate 80% of games.</a:t>
            </a:r>
          </a:p>
          <a:p>
            <a:pPr marL="266700" lvl="1" indent="0">
              <a:buNone/>
            </a:pPr>
            <a:endParaRPr lang="de-CH" dirty="0">
              <a:latin typeface="Arial" panose="020B0604020202020204" pitchFamily="34" charset="0"/>
            </a:endParaRPr>
          </a:p>
          <a:p>
            <a:pPr marL="266700" lvl="1" indent="0">
              <a:buNone/>
            </a:pPr>
            <a:endParaRPr lang="de-CH" dirty="0">
              <a:latin typeface="Arial" panose="020B0604020202020204" pitchFamily="34" charset="0"/>
            </a:endParaRPr>
          </a:p>
          <a:p>
            <a:pPr lvl="1">
              <a:buFont typeface="Arial" panose="020B0604020202020204" pitchFamily="34" charset="0"/>
              <a:buChar char="•"/>
            </a:pPr>
            <a:r>
              <a:rPr lang="en-US" sz="1600" dirty="0">
                <a:latin typeface="Arial" panose="020B0604020202020204" pitchFamily="34" charset="0"/>
              </a:rPr>
              <a:t>Where TFT did not dominate Grimm Trigger and TFT-variants</a:t>
            </a:r>
            <a:br>
              <a:rPr lang="en-US" sz="1600" dirty="0">
                <a:latin typeface="Arial" panose="020B0604020202020204" pitchFamily="34" charset="0"/>
              </a:rPr>
            </a:br>
            <a:r>
              <a:rPr lang="en-US" sz="1600" dirty="0">
                <a:latin typeface="Arial" panose="020B0604020202020204" pitchFamily="34" charset="0"/>
              </a:rPr>
              <a:t>were chosen by the most players.</a:t>
            </a:r>
          </a:p>
        </p:txBody>
      </p:sp>
      <p:sp>
        <p:nvSpPr>
          <p:cNvPr id="4" name="Datumsplatzhalter 3">
            <a:extLst>
              <a:ext uri="{FF2B5EF4-FFF2-40B4-BE49-F238E27FC236}">
                <a16:creationId xmlns:a16="http://schemas.microsoft.com/office/drawing/2014/main" id="{C318AB2F-B9B0-438D-A28B-8B534F27275F}"/>
              </a:ext>
            </a:extLst>
          </p:cNvPr>
          <p:cNvSpPr>
            <a:spLocks noGrp="1"/>
          </p:cNvSpPr>
          <p:nvPr>
            <p:ph type="dt" sz="half" idx="10"/>
          </p:nvPr>
        </p:nvSpPr>
        <p:spPr/>
        <p:txBody>
          <a:bodyPr/>
          <a:lstStyle/>
          <a:p>
            <a:fld id="{2766B431-E9C0-42FA-A169-1C18600E56F3}" type="datetime1">
              <a:rPr lang="de-CH" noProof="0" smtClean="0"/>
              <a:t>30.06.2021</a:t>
            </a:fld>
            <a:endParaRPr lang="de-CH" noProof="0" dirty="0"/>
          </a:p>
        </p:txBody>
      </p:sp>
      <p:sp>
        <p:nvSpPr>
          <p:cNvPr id="6" name="Foliennummernplatzhalter 5">
            <a:extLst>
              <a:ext uri="{FF2B5EF4-FFF2-40B4-BE49-F238E27FC236}">
                <a16:creationId xmlns:a16="http://schemas.microsoft.com/office/drawing/2014/main" id="{5BC8D8D3-0FBE-404C-A076-222BBA3EC15A}"/>
              </a:ext>
            </a:extLst>
          </p:cNvPr>
          <p:cNvSpPr>
            <a:spLocks noGrp="1"/>
          </p:cNvSpPr>
          <p:nvPr>
            <p:ph type="sldNum" sz="quarter" idx="12"/>
          </p:nvPr>
        </p:nvSpPr>
        <p:spPr/>
        <p:txBody>
          <a:bodyPr/>
          <a:lstStyle/>
          <a:p>
            <a:fld id="{5ACA52AF-F19D-405C-AD5F-7D94B96A5CC3}" type="slidenum">
              <a:rPr lang="de-CH" noProof="0" smtClean="0"/>
              <a:t>12</a:t>
            </a:fld>
            <a:endParaRPr lang="de-CH" noProof="0"/>
          </a:p>
        </p:txBody>
      </p:sp>
    </p:spTree>
    <p:extLst>
      <p:ext uri="{BB962C8B-B14F-4D97-AF65-F5344CB8AC3E}">
        <p14:creationId xmlns:p14="http://schemas.microsoft.com/office/powerpoint/2010/main" val="681827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60CFCE-4A58-4EAA-A4F1-DED446DC801A}"/>
              </a:ext>
            </a:extLst>
          </p:cNvPr>
          <p:cNvSpPr>
            <a:spLocks noGrp="1"/>
          </p:cNvSpPr>
          <p:nvPr>
            <p:ph type="title"/>
          </p:nvPr>
        </p:nvSpPr>
        <p:spPr/>
        <p:txBody>
          <a:bodyPr/>
          <a:lstStyle/>
          <a:p>
            <a:r>
              <a:rPr lang="en-US" dirty="0"/>
              <a:t>Results: Grimm Trigger “runner-up” and </a:t>
            </a:r>
            <a:r>
              <a:rPr lang="en-US" dirty="0">
                <a:effectLst/>
                <a:latin typeface="Arial" panose="020B0604020202020204" pitchFamily="34" charset="0"/>
              </a:rPr>
              <a:t>Nash equilibrium emergence</a:t>
            </a:r>
            <a:endParaRPr lang="de-CH" dirty="0"/>
          </a:p>
        </p:txBody>
      </p:sp>
      <p:sp>
        <p:nvSpPr>
          <p:cNvPr id="3" name="Inhaltsplatzhalter 2">
            <a:extLst>
              <a:ext uri="{FF2B5EF4-FFF2-40B4-BE49-F238E27FC236}">
                <a16:creationId xmlns:a16="http://schemas.microsoft.com/office/drawing/2014/main" id="{11A34683-2176-4741-A6C0-E53593E531E1}"/>
              </a:ext>
            </a:extLst>
          </p:cNvPr>
          <p:cNvSpPr>
            <a:spLocks noGrp="1"/>
          </p:cNvSpPr>
          <p:nvPr>
            <p:ph idx="1"/>
          </p:nvPr>
        </p:nvSpPr>
        <p:spPr/>
        <p:txBody>
          <a:bodyPr/>
          <a:lstStyle/>
          <a:p>
            <a:r>
              <a:rPr lang="en-US" dirty="0">
                <a:effectLst/>
                <a:latin typeface="Arial" panose="020B0604020202020204" pitchFamily="34" charset="0"/>
              </a:rPr>
              <a:t>In 80% of cases, players playing Grim Trigger and one of the TFT-Variants fell into a Nash equilibrium where they have nothing to gain by imitating other players or migrating to another spot on the grid.</a:t>
            </a:r>
          </a:p>
          <a:p>
            <a:r>
              <a:rPr lang="en-US" dirty="0">
                <a:latin typeface="Arial" panose="020B0604020202020204" pitchFamily="34" charset="0"/>
              </a:rPr>
              <a:t>Percentage of optimum was on average 7% higher. This means in cases where the TFT-starting population was reduced, the game moved closer to the social optimum, even without changing anything about non-friendly strategies.</a:t>
            </a:r>
            <a:endParaRPr lang="de-CH" dirty="0">
              <a:latin typeface="Arial" panose="020B0604020202020204" pitchFamily="34" charset="0"/>
            </a:endParaRPr>
          </a:p>
        </p:txBody>
      </p:sp>
      <p:sp>
        <p:nvSpPr>
          <p:cNvPr id="4" name="Datumsplatzhalter 3">
            <a:extLst>
              <a:ext uri="{FF2B5EF4-FFF2-40B4-BE49-F238E27FC236}">
                <a16:creationId xmlns:a16="http://schemas.microsoft.com/office/drawing/2014/main" id="{C5507A13-D05D-4476-A6B1-3457B9A362F8}"/>
              </a:ext>
            </a:extLst>
          </p:cNvPr>
          <p:cNvSpPr>
            <a:spLocks noGrp="1"/>
          </p:cNvSpPr>
          <p:nvPr>
            <p:ph type="dt" sz="half" idx="10"/>
          </p:nvPr>
        </p:nvSpPr>
        <p:spPr/>
        <p:txBody>
          <a:bodyPr/>
          <a:lstStyle/>
          <a:p>
            <a:fld id="{2766B431-E9C0-42FA-A169-1C18600E56F3}"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19F42B91-0BE5-43A1-B820-8D6543B3D95E}"/>
              </a:ext>
            </a:extLst>
          </p:cNvPr>
          <p:cNvSpPr>
            <a:spLocks noGrp="1"/>
          </p:cNvSpPr>
          <p:nvPr>
            <p:ph type="sldNum" sz="quarter" idx="12"/>
          </p:nvPr>
        </p:nvSpPr>
        <p:spPr/>
        <p:txBody>
          <a:bodyPr/>
          <a:lstStyle/>
          <a:p>
            <a:fld id="{5ACA52AF-F19D-405C-AD5F-7D94B96A5CC3}" type="slidenum">
              <a:rPr lang="de-CH" noProof="0" smtClean="0"/>
              <a:t>13</a:t>
            </a:fld>
            <a:endParaRPr lang="de-CH" noProof="0"/>
          </a:p>
        </p:txBody>
      </p:sp>
      <p:pic>
        <p:nvPicPr>
          <p:cNvPr id="7" name="Grafik 6">
            <a:extLst>
              <a:ext uri="{FF2B5EF4-FFF2-40B4-BE49-F238E27FC236}">
                <a16:creationId xmlns:a16="http://schemas.microsoft.com/office/drawing/2014/main" id="{3EAFA706-125F-4ED9-8D4A-724E11FB5B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0577" y="3181226"/>
            <a:ext cx="4377008" cy="3126434"/>
          </a:xfrm>
          <a:prstGeom prst="rect">
            <a:avLst/>
          </a:prstGeom>
        </p:spPr>
      </p:pic>
      <p:pic>
        <p:nvPicPr>
          <p:cNvPr id="11" name="Grafik 10">
            <a:extLst>
              <a:ext uri="{FF2B5EF4-FFF2-40B4-BE49-F238E27FC236}">
                <a16:creationId xmlns:a16="http://schemas.microsoft.com/office/drawing/2014/main" id="{56CCAE04-1758-4388-BFF8-0A5C49ADC1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7703" y="3181225"/>
            <a:ext cx="4377008" cy="3126434"/>
          </a:xfrm>
          <a:prstGeom prst="rect">
            <a:avLst/>
          </a:prstGeom>
        </p:spPr>
      </p:pic>
    </p:spTree>
    <p:extLst>
      <p:ext uri="{BB962C8B-B14F-4D97-AF65-F5344CB8AC3E}">
        <p14:creationId xmlns:p14="http://schemas.microsoft.com/office/powerpoint/2010/main" val="42418926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EE0C0BBF-5DD2-4E9F-83A4-DF8892AF074D}"/>
              </a:ext>
            </a:extLst>
          </p:cNvPr>
          <p:cNvSpPr>
            <a:spLocks noGrp="1"/>
          </p:cNvSpPr>
          <p:nvPr>
            <p:ph idx="1"/>
          </p:nvPr>
        </p:nvSpPr>
        <p:spPr/>
        <p:txBody>
          <a:bodyPr/>
          <a:lstStyle/>
          <a:p>
            <a:r>
              <a:rPr lang="en-US" dirty="0"/>
              <a:t>Games with even distribution showed expected acceleration of equilibrium development for higher imitation and migration probabilities.</a:t>
            </a:r>
          </a:p>
          <a:p>
            <a:r>
              <a:rPr lang="en-US" dirty="0"/>
              <a:t>In games where there were a great number of players starting with the DEFECT strategy, imitation probability decisively changed which strategy was most successful and most played.</a:t>
            </a:r>
          </a:p>
          <a:p>
            <a:endParaRPr lang="en-US" dirty="0"/>
          </a:p>
          <a:p>
            <a:r>
              <a:rPr lang="en-US" dirty="0"/>
              <a:t>TFT (despite starting again with a decreased population) </a:t>
            </a:r>
            <a:br>
              <a:rPr lang="en-US" dirty="0"/>
            </a:br>
            <a:r>
              <a:rPr lang="en-US" dirty="0"/>
              <a:t>gained popularity and success from low to mid (10-50%)</a:t>
            </a:r>
            <a:br>
              <a:rPr lang="en-US" dirty="0"/>
            </a:br>
            <a:r>
              <a:rPr lang="en-US" dirty="0"/>
              <a:t>imitation rates with it dominating between 30-70%.</a:t>
            </a:r>
          </a:p>
          <a:p>
            <a:pPr marL="0" indent="0">
              <a:buNone/>
            </a:pPr>
            <a:endParaRPr lang="de-CH" sz="1400" dirty="0"/>
          </a:p>
          <a:p>
            <a:endParaRPr lang="de-CH" sz="1400" dirty="0"/>
          </a:p>
          <a:p>
            <a:pPr marL="0" indent="0">
              <a:buNone/>
            </a:pPr>
            <a:endParaRPr lang="de-CH" sz="1400" dirty="0"/>
          </a:p>
          <a:p>
            <a:pPr marL="0" indent="0">
              <a:buNone/>
            </a:pPr>
            <a:endParaRPr lang="de-CH" sz="1400" dirty="0"/>
          </a:p>
          <a:p>
            <a:pPr marL="0" indent="0">
              <a:buNone/>
            </a:pPr>
            <a:endParaRPr lang="de-CH" sz="1400" dirty="0"/>
          </a:p>
          <a:p>
            <a:pPr marL="0" indent="0">
              <a:buNone/>
            </a:pPr>
            <a:r>
              <a:rPr lang="en-US" sz="1400" dirty="0"/>
              <a:t>Note: (The hyperparameters for this experiment are more complex than for the ones before. Please consult the paper for a complete breakdown.)</a:t>
            </a:r>
          </a:p>
          <a:p>
            <a:pPr marL="0" indent="0">
              <a:buNone/>
            </a:pPr>
            <a:endParaRPr lang="de-CH" dirty="0"/>
          </a:p>
          <a:p>
            <a:pPr marL="0" indent="0">
              <a:buNone/>
            </a:pPr>
            <a:endParaRPr lang="de-CH" dirty="0"/>
          </a:p>
        </p:txBody>
      </p:sp>
      <p:pic>
        <p:nvPicPr>
          <p:cNvPr id="8" name="Grafik 7">
            <a:extLst>
              <a:ext uri="{FF2B5EF4-FFF2-40B4-BE49-F238E27FC236}">
                <a16:creationId xmlns:a16="http://schemas.microsoft.com/office/drawing/2014/main" id="{924C02D4-B5FC-4A1C-8D5E-7200D17F72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4163" y="2781070"/>
            <a:ext cx="4305999" cy="3075713"/>
          </a:xfrm>
          <a:prstGeom prst="rect">
            <a:avLst/>
          </a:prstGeom>
        </p:spPr>
      </p:pic>
      <p:sp>
        <p:nvSpPr>
          <p:cNvPr id="2" name="Titel 1">
            <a:extLst>
              <a:ext uri="{FF2B5EF4-FFF2-40B4-BE49-F238E27FC236}">
                <a16:creationId xmlns:a16="http://schemas.microsoft.com/office/drawing/2014/main" id="{D4717298-1F12-4714-A7C8-AD355BFECEC0}"/>
              </a:ext>
            </a:extLst>
          </p:cNvPr>
          <p:cNvSpPr>
            <a:spLocks noGrp="1"/>
          </p:cNvSpPr>
          <p:nvPr>
            <p:ph type="title"/>
          </p:nvPr>
        </p:nvSpPr>
        <p:spPr/>
        <p:txBody>
          <a:bodyPr/>
          <a:lstStyle/>
          <a:p>
            <a:r>
              <a:rPr lang="en-US" dirty="0"/>
              <a:t>Results: </a:t>
            </a:r>
            <a:r>
              <a:rPr lang="en-US" dirty="0">
                <a:effectLst/>
                <a:latin typeface="Arial" panose="020B0604020202020204" pitchFamily="34" charset="0"/>
              </a:rPr>
              <a:t>Impact of imitation-probability in a DEFECT-dense </a:t>
            </a:r>
            <a:r>
              <a:rPr lang="en-US" dirty="0" err="1">
                <a:effectLst/>
                <a:latin typeface="Arial" panose="020B0604020202020204" pitchFamily="34" charset="0"/>
              </a:rPr>
              <a:t>playspace</a:t>
            </a:r>
            <a:endParaRPr lang="de-CH" dirty="0"/>
          </a:p>
        </p:txBody>
      </p:sp>
      <p:sp>
        <p:nvSpPr>
          <p:cNvPr id="4" name="Datumsplatzhalter 3">
            <a:extLst>
              <a:ext uri="{FF2B5EF4-FFF2-40B4-BE49-F238E27FC236}">
                <a16:creationId xmlns:a16="http://schemas.microsoft.com/office/drawing/2014/main" id="{1626050E-6A18-4CE5-A800-4952BF392C43}"/>
              </a:ext>
            </a:extLst>
          </p:cNvPr>
          <p:cNvSpPr>
            <a:spLocks noGrp="1"/>
          </p:cNvSpPr>
          <p:nvPr>
            <p:ph type="dt" sz="half" idx="10"/>
          </p:nvPr>
        </p:nvSpPr>
        <p:spPr/>
        <p:txBody>
          <a:bodyPr/>
          <a:lstStyle/>
          <a:p>
            <a:fld id="{2766B431-E9C0-42FA-A169-1C18600E56F3}" type="datetime1">
              <a:rPr lang="de-CH" noProof="0" smtClean="0"/>
              <a:t>30.06.2021</a:t>
            </a:fld>
            <a:endParaRPr lang="de-CH" noProof="0" dirty="0"/>
          </a:p>
        </p:txBody>
      </p:sp>
      <p:sp>
        <p:nvSpPr>
          <p:cNvPr id="6" name="Foliennummernplatzhalter 5">
            <a:extLst>
              <a:ext uri="{FF2B5EF4-FFF2-40B4-BE49-F238E27FC236}">
                <a16:creationId xmlns:a16="http://schemas.microsoft.com/office/drawing/2014/main" id="{56A2E46F-DB97-48ED-BB41-6B6C40814337}"/>
              </a:ext>
            </a:extLst>
          </p:cNvPr>
          <p:cNvSpPr>
            <a:spLocks noGrp="1"/>
          </p:cNvSpPr>
          <p:nvPr>
            <p:ph type="sldNum" sz="quarter" idx="12"/>
          </p:nvPr>
        </p:nvSpPr>
        <p:spPr/>
        <p:txBody>
          <a:bodyPr/>
          <a:lstStyle/>
          <a:p>
            <a:fld id="{5ACA52AF-F19D-405C-AD5F-7D94B96A5CC3}" type="slidenum">
              <a:rPr lang="de-CH" noProof="0" smtClean="0"/>
              <a:t>14</a:t>
            </a:fld>
            <a:endParaRPr lang="de-CH" noProof="0"/>
          </a:p>
        </p:txBody>
      </p:sp>
    </p:spTree>
    <p:extLst>
      <p:ext uri="{BB962C8B-B14F-4D97-AF65-F5344CB8AC3E}">
        <p14:creationId xmlns:p14="http://schemas.microsoft.com/office/powerpoint/2010/main" val="39802936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4717298-1F12-4714-A7C8-AD355BFECEC0}"/>
              </a:ext>
            </a:extLst>
          </p:cNvPr>
          <p:cNvSpPr>
            <a:spLocks noGrp="1"/>
          </p:cNvSpPr>
          <p:nvPr>
            <p:ph type="title"/>
          </p:nvPr>
        </p:nvSpPr>
        <p:spPr/>
        <p:txBody>
          <a:bodyPr/>
          <a:lstStyle/>
          <a:p>
            <a:r>
              <a:rPr lang="en-US" dirty="0"/>
              <a:t>Results: </a:t>
            </a:r>
            <a:r>
              <a:rPr lang="en-US" dirty="0">
                <a:effectLst/>
                <a:latin typeface="Arial" panose="020B0604020202020204" pitchFamily="34" charset="0"/>
              </a:rPr>
              <a:t>Impact of imitation-probability in a DEFECT-dense </a:t>
            </a:r>
            <a:r>
              <a:rPr lang="en-US" dirty="0" err="1">
                <a:effectLst/>
                <a:latin typeface="Arial" panose="020B0604020202020204" pitchFamily="34" charset="0"/>
              </a:rPr>
              <a:t>playspace</a:t>
            </a:r>
            <a:endParaRPr lang="de-CH" dirty="0"/>
          </a:p>
        </p:txBody>
      </p:sp>
      <p:pic>
        <p:nvPicPr>
          <p:cNvPr id="8" name="Grafik 7">
            <a:extLst>
              <a:ext uri="{FF2B5EF4-FFF2-40B4-BE49-F238E27FC236}">
                <a16:creationId xmlns:a16="http://schemas.microsoft.com/office/drawing/2014/main" id="{7801B919-83F2-42BA-BCB7-D2201D3A1A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2377" y="2489901"/>
            <a:ext cx="4698557" cy="3356112"/>
          </a:xfrm>
          <a:prstGeom prst="rect">
            <a:avLst/>
          </a:prstGeom>
        </p:spPr>
      </p:pic>
      <p:sp>
        <p:nvSpPr>
          <p:cNvPr id="3" name="Inhaltsplatzhalter 2">
            <a:extLst>
              <a:ext uri="{FF2B5EF4-FFF2-40B4-BE49-F238E27FC236}">
                <a16:creationId xmlns:a16="http://schemas.microsoft.com/office/drawing/2014/main" id="{EE0C0BBF-5DD2-4E9F-83A4-DF8892AF074D}"/>
              </a:ext>
            </a:extLst>
          </p:cNvPr>
          <p:cNvSpPr>
            <a:spLocks noGrp="1"/>
          </p:cNvSpPr>
          <p:nvPr>
            <p:ph idx="1"/>
          </p:nvPr>
        </p:nvSpPr>
        <p:spPr/>
        <p:txBody>
          <a:bodyPr/>
          <a:lstStyle/>
          <a:p>
            <a:r>
              <a:rPr lang="en-US" dirty="0"/>
              <a:t>TFT success grows smaller between 50% and 70% imitation probability.</a:t>
            </a:r>
          </a:p>
          <a:p>
            <a:r>
              <a:rPr lang="en-US" dirty="0"/>
              <a:t>In very high imitation </a:t>
            </a:r>
            <a:r>
              <a:rPr lang="en-US" dirty="0" err="1"/>
              <a:t>playspaces</a:t>
            </a:r>
            <a:r>
              <a:rPr lang="en-US" dirty="0"/>
              <a:t> (&gt;70%) suspicious Tit-For-Tat (TFTD) proved to be the dominating strategy. (as seen in the figure here for 90%)</a:t>
            </a:r>
          </a:p>
          <a:p>
            <a:pPr marL="0" indent="0">
              <a:buNone/>
            </a:pPr>
            <a:endParaRPr lang="en-US" sz="1400" dirty="0"/>
          </a:p>
          <a:p>
            <a:r>
              <a:rPr lang="en-US" dirty="0"/>
              <a:t>This could be a result of TFTD starting with more players</a:t>
            </a:r>
            <a:br>
              <a:rPr lang="en-US" dirty="0"/>
            </a:br>
            <a:r>
              <a:rPr lang="en-US" dirty="0"/>
              <a:t>and TFT not being significantly better than TFTD after the</a:t>
            </a:r>
            <a:br>
              <a:rPr lang="en-US" dirty="0"/>
            </a:br>
            <a:r>
              <a:rPr lang="en-US" dirty="0"/>
              <a:t>starting-phase of the game -&gt; there is no late-game</a:t>
            </a:r>
            <a:br>
              <a:rPr lang="en-US" dirty="0"/>
            </a:br>
            <a:r>
              <a:rPr lang="en-US" dirty="0"/>
              <a:t>incentive to switch from TFTD to TFT.</a:t>
            </a:r>
            <a:endParaRPr lang="en-US" sz="1400" dirty="0"/>
          </a:p>
          <a:p>
            <a:endParaRPr lang="de-CH" sz="1400" dirty="0"/>
          </a:p>
          <a:p>
            <a:pPr marL="0" indent="0">
              <a:buNone/>
            </a:pPr>
            <a:endParaRPr lang="de-CH" sz="1400" dirty="0"/>
          </a:p>
          <a:p>
            <a:pPr marL="0" indent="0">
              <a:buNone/>
            </a:pPr>
            <a:endParaRPr lang="de-CH" sz="1400" dirty="0"/>
          </a:p>
          <a:p>
            <a:pPr marL="0" indent="0">
              <a:buNone/>
            </a:pPr>
            <a:endParaRPr lang="de-CH" sz="1400" dirty="0"/>
          </a:p>
          <a:p>
            <a:pPr marL="0" indent="0">
              <a:buNone/>
            </a:pPr>
            <a:endParaRPr lang="de-CH" sz="1400" dirty="0"/>
          </a:p>
          <a:p>
            <a:pPr marL="0" indent="0">
              <a:buNone/>
            </a:pPr>
            <a:r>
              <a:rPr lang="en-US" sz="1400" dirty="0"/>
              <a:t>Note: (The hyperparameters for this experiment are more complex than for the ones before. Please consult the paper for a complete breakdown.)</a:t>
            </a:r>
            <a:endParaRPr lang="de-CH" dirty="0"/>
          </a:p>
          <a:p>
            <a:pPr marL="0" indent="0">
              <a:buNone/>
            </a:pPr>
            <a:endParaRPr lang="de-CH" dirty="0"/>
          </a:p>
        </p:txBody>
      </p:sp>
      <p:sp>
        <p:nvSpPr>
          <p:cNvPr id="4" name="Datumsplatzhalter 3">
            <a:extLst>
              <a:ext uri="{FF2B5EF4-FFF2-40B4-BE49-F238E27FC236}">
                <a16:creationId xmlns:a16="http://schemas.microsoft.com/office/drawing/2014/main" id="{1626050E-6A18-4CE5-A800-4952BF392C43}"/>
              </a:ext>
            </a:extLst>
          </p:cNvPr>
          <p:cNvSpPr>
            <a:spLocks noGrp="1"/>
          </p:cNvSpPr>
          <p:nvPr>
            <p:ph type="dt" sz="half" idx="10"/>
          </p:nvPr>
        </p:nvSpPr>
        <p:spPr/>
        <p:txBody>
          <a:bodyPr/>
          <a:lstStyle/>
          <a:p>
            <a:fld id="{2766B431-E9C0-42FA-A169-1C18600E56F3}"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56A2E46F-DB97-48ED-BB41-6B6C40814337}"/>
              </a:ext>
            </a:extLst>
          </p:cNvPr>
          <p:cNvSpPr>
            <a:spLocks noGrp="1"/>
          </p:cNvSpPr>
          <p:nvPr>
            <p:ph type="sldNum" sz="quarter" idx="12"/>
          </p:nvPr>
        </p:nvSpPr>
        <p:spPr/>
        <p:txBody>
          <a:bodyPr/>
          <a:lstStyle/>
          <a:p>
            <a:fld id="{5ACA52AF-F19D-405C-AD5F-7D94B96A5CC3}" type="slidenum">
              <a:rPr lang="de-CH" noProof="0" smtClean="0"/>
              <a:t>15</a:t>
            </a:fld>
            <a:endParaRPr lang="de-CH" noProof="0"/>
          </a:p>
        </p:txBody>
      </p:sp>
    </p:spTree>
    <p:extLst>
      <p:ext uri="{BB962C8B-B14F-4D97-AF65-F5344CB8AC3E}">
        <p14:creationId xmlns:p14="http://schemas.microsoft.com/office/powerpoint/2010/main" val="22226360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BF8E8E-1FFC-4564-96FD-5EB8DFC73E56}"/>
              </a:ext>
            </a:extLst>
          </p:cNvPr>
          <p:cNvSpPr>
            <a:spLocks noGrp="1"/>
          </p:cNvSpPr>
          <p:nvPr>
            <p:ph type="title"/>
          </p:nvPr>
        </p:nvSpPr>
        <p:spPr/>
        <p:txBody>
          <a:bodyPr/>
          <a:lstStyle/>
          <a:p>
            <a:r>
              <a:rPr lang="en-US" dirty="0"/>
              <a:t>Infinite Spatial Prisoners Dilemma with success-driven migration and imitation (IPD)</a:t>
            </a:r>
            <a:endParaRPr lang="de-CH" dirty="0"/>
          </a:p>
        </p:txBody>
      </p:sp>
      <mc:AlternateContent xmlns:mc="http://schemas.openxmlformats.org/markup-compatibility/2006" xmlns:a14="http://schemas.microsoft.com/office/drawing/2010/main">
        <mc:Choice Requires="a14">
          <p:sp>
            <p:nvSpPr>
              <p:cNvPr id="3" name="Inhaltsplatzhalter 2">
                <a:extLst>
                  <a:ext uri="{FF2B5EF4-FFF2-40B4-BE49-F238E27FC236}">
                    <a16:creationId xmlns:a16="http://schemas.microsoft.com/office/drawing/2014/main" id="{B068EC78-F74C-4C49-80DB-585A05C95C4F}"/>
                  </a:ext>
                </a:extLst>
              </p:cNvPr>
              <p:cNvSpPr>
                <a:spLocks noGrp="1"/>
              </p:cNvSpPr>
              <p:nvPr>
                <p:ph idx="1"/>
              </p:nvPr>
            </p:nvSpPr>
            <p:spPr/>
            <p:txBody>
              <a:bodyPr/>
              <a:lstStyle/>
              <a:p>
                <a:r>
                  <a:rPr lang="en-GB" dirty="0"/>
                  <a:t>Fixed and finite number of meetings is a simplification.</a:t>
                </a:r>
              </a:p>
              <a:p>
                <a:r>
                  <a:rPr lang="en-GB" dirty="0"/>
                  <a:t>Real strategies could exploit the fixed ending by defecting in the last round.</a:t>
                </a:r>
              </a:p>
              <a:p>
                <a:r>
                  <a:rPr lang="en-GB" dirty="0"/>
                  <a:t>IPD solves problem with shadow of the future: </a:t>
                </a:r>
                <a:r>
                  <a:rPr lang="el-GR" dirty="0"/>
                  <a:t>0 &lt; ω &lt; 1</a:t>
                </a:r>
                <a:r>
                  <a:rPr lang="de-CH" dirty="0"/>
                  <a:t>, </a:t>
                </a:r>
                <a:r>
                  <a:rPr lang="en-GB" dirty="0"/>
                  <a:t>probability</a:t>
                </a:r>
                <a:r>
                  <a:rPr lang="de-CH" dirty="0"/>
                  <a:t> </a:t>
                </a:r>
                <a:r>
                  <a:rPr lang="en-GB" dirty="0"/>
                  <a:t>of</a:t>
                </a:r>
                <a:r>
                  <a:rPr lang="de-CH" dirty="0"/>
                  <a:t> </a:t>
                </a:r>
                <a:r>
                  <a:rPr lang="en-GB" dirty="0"/>
                  <a:t>meeting</a:t>
                </a:r>
                <a:r>
                  <a:rPr lang="de-CH" dirty="0"/>
                  <a:t> </a:t>
                </a:r>
                <a:r>
                  <a:rPr lang="en-GB" dirty="0"/>
                  <a:t>opponent</a:t>
                </a:r>
                <a:r>
                  <a:rPr lang="de-CH" dirty="0"/>
                  <a:t> </a:t>
                </a:r>
                <a:r>
                  <a:rPr lang="en-GB" dirty="0"/>
                  <a:t>again.</a:t>
                </a:r>
              </a:p>
              <a:p>
                <a:r>
                  <a:rPr lang="en-GB" dirty="0"/>
                  <a:t>We define the reward of a player by: </a:t>
                </a:r>
                <a14:m>
                  <m:oMath xmlns:m="http://schemas.openxmlformats.org/officeDocument/2006/math">
                    <m:r>
                      <a:rPr lang="de-CH" b="0" i="1" smtClean="0">
                        <a:latin typeface="Cambria Math" panose="02040503050406030204" pitchFamily="18" charset="0"/>
                      </a:rPr>
                      <m:t>𝑢</m:t>
                    </m:r>
                    <m:d>
                      <m:dPr>
                        <m:ctrlPr>
                          <a:rPr lang="de-CH" b="0" i="1" smtClean="0">
                            <a:latin typeface="Cambria Math" panose="02040503050406030204" pitchFamily="18" charset="0"/>
                          </a:rPr>
                        </m:ctrlPr>
                      </m:dPr>
                      <m:e>
                        <m:sSub>
                          <m:sSubPr>
                            <m:ctrlPr>
                              <a:rPr lang="de-CH" b="0" i="1" smtClean="0">
                                <a:latin typeface="Cambria Math" panose="02040503050406030204" pitchFamily="18" charset="0"/>
                              </a:rPr>
                            </m:ctrlPr>
                          </m:sSubPr>
                          <m:e>
                            <m:r>
                              <a:rPr lang="de-CH" b="0" i="1" smtClean="0">
                                <a:latin typeface="Cambria Math" panose="02040503050406030204" pitchFamily="18" charset="0"/>
                              </a:rPr>
                              <m:t>𝑠</m:t>
                            </m:r>
                          </m:e>
                          <m:sub>
                            <m:r>
                              <a:rPr lang="de-CH" b="0" i="1" smtClean="0">
                                <a:latin typeface="Cambria Math" panose="02040503050406030204" pitchFamily="18" charset="0"/>
                              </a:rPr>
                              <m:t>0</m:t>
                            </m:r>
                          </m:sub>
                        </m:sSub>
                        <m:r>
                          <a:rPr lang="de-CH" b="0" i="1" smtClean="0">
                            <a:latin typeface="Cambria Math" panose="02040503050406030204" pitchFamily="18" charset="0"/>
                          </a:rPr>
                          <m:t>,</m:t>
                        </m:r>
                        <m:sSub>
                          <m:sSubPr>
                            <m:ctrlPr>
                              <a:rPr lang="de-CH" b="0" i="1" smtClean="0">
                                <a:latin typeface="Cambria Math" panose="02040503050406030204" pitchFamily="18" charset="0"/>
                              </a:rPr>
                            </m:ctrlPr>
                          </m:sSubPr>
                          <m:e>
                            <m:r>
                              <a:rPr lang="de-CH" b="0" i="1" smtClean="0">
                                <a:latin typeface="Cambria Math" panose="02040503050406030204" pitchFamily="18" charset="0"/>
                              </a:rPr>
                              <m:t>𝑠</m:t>
                            </m:r>
                          </m:e>
                          <m:sub>
                            <m:r>
                              <a:rPr lang="de-CH" b="0" i="1" smtClean="0">
                                <a:latin typeface="Cambria Math" panose="02040503050406030204" pitchFamily="18" charset="0"/>
                              </a:rPr>
                              <m:t>1</m:t>
                            </m:r>
                          </m:sub>
                        </m:sSub>
                      </m:e>
                    </m:d>
                    <m:r>
                      <a:rPr lang="de-CH" b="0" i="1" smtClean="0">
                        <a:latin typeface="Cambria Math" panose="02040503050406030204" pitchFamily="18" charset="0"/>
                      </a:rPr>
                      <m:t>=</m:t>
                    </m:r>
                    <m:nary>
                      <m:naryPr>
                        <m:chr m:val="∑"/>
                        <m:ctrlPr>
                          <a:rPr lang="de-CH" b="0" i="1" smtClean="0">
                            <a:latin typeface="Cambria Math" panose="02040503050406030204" pitchFamily="18" charset="0"/>
                          </a:rPr>
                        </m:ctrlPr>
                      </m:naryPr>
                      <m:sub>
                        <m:r>
                          <m:rPr>
                            <m:brk m:alnAt="23"/>
                          </m:rPr>
                          <a:rPr lang="de-CH" b="0" i="1" smtClean="0">
                            <a:latin typeface="Cambria Math" panose="02040503050406030204" pitchFamily="18" charset="0"/>
                          </a:rPr>
                          <m:t>𝑖</m:t>
                        </m:r>
                        <m:r>
                          <a:rPr lang="de-CH" b="0" i="1" smtClean="0">
                            <a:latin typeface="Cambria Math" panose="02040503050406030204" pitchFamily="18" charset="0"/>
                          </a:rPr>
                          <m:t>=0</m:t>
                        </m:r>
                      </m:sub>
                      <m:sup>
                        <m:r>
                          <a:rPr lang="de-CH" b="0" i="1" smtClean="0">
                            <a:latin typeface="Cambria Math" panose="02040503050406030204" pitchFamily="18" charset="0"/>
                            <a:ea typeface="Cambria Math" panose="02040503050406030204" pitchFamily="18" charset="0"/>
                          </a:rPr>
                          <m:t>∞</m:t>
                        </m:r>
                      </m:sup>
                      <m:e>
                        <m:sSup>
                          <m:sSupPr>
                            <m:ctrlPr>
                              <a:rPr lang="de-CH" b="0" i="1" smtClean="0">
                                <a:latin typeface="Cambria Math" panose="02040503050406030204" pitchFamily="18" charset="0"/>
                              </a:rPr>
                            </m:ctrlPr>
                          </m:sSupPr>
                          <m:e>
                            <m:r>
                              <a:rPr lang="de-CH" b="0" i="1" smtClean="0">
                                <a:latin typeface="Cambria Math" panose="02040503050406030204" pitchFamily="18" charset="0"/>
                              </a:rPr>
                              <m:t>𝜔</m:t>
                            </m:r>
                          </m:e>
                          <m:sup>
                            <m:r>
                              <a:rPr lang="de-CH" b="0" i="1" smtClean="0">
                                <a:latin typeface="Cambria Math" panose="02040503050406030204" pitchFamily="18" charset="0"/>
                              </a:rPr>
                              <m:t>𝑖</m:t>
                            </m:r>
                          </m:sup>
                        </m:sSup>
                      </m:e>
                    </m:nary>
                    <m:r>
                      <a:rPr lang="de-CH" b="0" i="1" smtClean="0">
                        <a:latin typeface="Cambria Math" panose="02040503050406030204" pitchFamily="18" charset="0"/>
                      </a:rPr>
                      <m:t>⋅</m:t>
                    </m:r>
                    <m:r>
                      <a:rPr lang="de-CH" b="0" i="1" smtClean="0">
                        <a:latin typeface="Cambria Math" panose="02040503050406030204" pitchFamily="18" charset="0"/>
                      </a:rPr>
                      <m:t>𝑟</m:t>
                    </m:r>
                    <m:r>
                      <a:rPr lang="de-CH" b="0" i="1" smtClean="0">
                        <a:latin typeface="Cambria Math" panose="02040503050406030204" pitchFamily="18" charset="0"/>
                      </a:rPr>
                      <m:t>(</m:t>
                    </m:r>
                    <m:sSub>
                      <m:sSubPr>
                        <m:ctrlPr>
                          <a:rPr lang="de-CH" b="0" i="1" smtClean="0">
                            <a:latin typeface="Cambria Math" panose="02040503050406030204" pitchFamily="18" charset="0"/>
                          </a:rPr>
                        </m:ctrlPr>
                      </m:sSubPr>
                      <m:e>
                        <m:r>
                          <a:rPr lang="de-CH" b="0" i="1" smtClean="0">
                            <a:latin typeface="Cambria Math" panose="02040503050406030204" pitchFamily="18" charset="0"/>
                          </a:rPr>
                          <m:t>𝑠</m:t>
                        </m:r>
                      </m:e>
                      <m:sub>
                        <m:sSub>
                          <m:sSubPr>
                            <m:ctrlPr>
                              <a:rPr lang="de-CH" b="0" i="1" smtClean="0">
                                <a:latin typeface="Cambria Math" panose="02040503050406030204" pitchFamily="18" charset="0"/>
                              </a:rPr>
                            </m:ctrlPr>
                          </m:sSubPr>
                          <m:e>
                            <m:r>
                              <a:rPr lang="de-CH" b="0" i="1" smtClean="0">
                                <a:latin typeface="Cambria Math" panose="02040503050406030204" pitchFamily="18" charset="0"/>
                              </a:rPr>
                              <m:t>0</m:t>
                            </m:r>
                          </m:e>
                          <m:sub>
                            <m:r>
                              <a:rPr lang="de-CH" b="0" i="1" smtClean="0">
                                <a:latin typeface="Cambria Math" panose="02040503050406030204" pitchFamily="18" charset="0"/>
                              </a:rPr>
                              <m:t>𝑖</m:t>
                            </m:r>
                          </m:sub>
                        </m:sSub>
                      </m:sub>
                    </m:sSub>
                    <m:r>
                      <a:rPr lang="de-CH" b="0" i="1" smtClean="0">
                        <a:latin typeface="Cambria Math" panose="02040503050406030204" pitchFamily="18" charset="0"/>
                      </a:rPr>
                      <m:t>, </m:t>
                    </m:r>
                    <m:sSub>
                      <m:sSubPr>
                        <m:ctrlPr>
                          <a:rPr lang="de-CH" b="0" i="1" smtClean="0">
                            <a:latin typeface="Cambria Math" panose="02040503050406030204" pitchFamily="18" charset="0"/>
                          </a:rPr>
                        </m:ctrlPr>
                      </m:sSubPr>
                      <m:e>
                        <m:r>
                          <a:rPr lang="de-CH" b="0" i="1" smtClean="0">
                            <a:latin typeface="Cambria Math" panose="02040503050406030204" pitchFamily="18" charset="0"/>
                          </a:rPr>
                          <m:t>𝑠</m:t>
                        </m:r>
                      </m:e>
                      <m:sub>
                        <m:sSub>
                          <m:sSubPr>
                            <m:ctrlPr>
                              <a:rPr lang="de-CH" b="0" i="1" smtClean="0">
                                <a:latin typeface="Cambria Math" panose="02040503050406030204" pitchFamily="18" charset="0"/>
                              </a:rPr>
                            </m:ctrlPr>
                          </m:sSubPr>
                          <m:e>
                            <m:r>
                              <a:rPr lang="de-CH" b="0" i="1" smtClean="0">
                                <a:latin typeface="Cambria Math" panose="02040503050406030204" pitchFamily="18" charset="0"/>
                              </a:rPr>
                              <m:t>1</m:t>
                            </m:r>
                          </m:e>
                          <m:sub>
                            <m:r>
                              <a:rPr lang="de-CH" b="0" i="1" smtClean="0">
                                <a:latin typeface="Cambria Math" panose="02040503050406030204" pitchFamily="18" charset="0"/>
                              </a:rPr>
                              <m:t>𝑖</m:t>
                            </m:r>
                          </m:sub>
                        </m:sSub>
                      </m:sub>
                    </m:sSub>
                    <m:r>
                      <a:rPr lang="de-CH" b="0" i="1" smtClean="0">
                        <a:latin typeface="Cambria Math" panose="02040503050406030204" pitchFamily="18" charset="0"/>
                      </a:rPr>
                      <m:t>)</m:t>
                    </m:r>
                  </m:oMath>
                </a14:m>
                <a:endParaRPr lang="en-GB" dirty="0"/>
              </a:p>
              <a:p>
                <a:r>
                  <a:rPr lang="en-GB" dirty="0"/>
                  <a:t>Experiment with 50 of each RANDOM, DEFECT, COOPERATE, GT, TFT, TF2T, TFTD on 20 x 20 grid</a:t>
                </a:r>
              </a:p>
              <a:p>
                <a:r>
                  <a:rPr lang="en-GB" dirty="0"/>
                  <a:t>Different </a:t>
                </a:r>
                <a14:m>
                  <m:oMath xmlns:m="http://schemas.openxmlformats.org/officeDocument/2006/math">
                    <m:r>
                      <a:rPr lang="de-CH" b="0" i="1" smtClean="0">
                        <a:latin typeface="Cambria Math" panose="02040503050406030204" pitchFamily="18" charset="0"/>
                      </a:rPr>
                      <m:t>𝜔</m:t>
                    </m:r>
                    <m:r>
                      <a:rPr lang="de-CH" b="0" i="1" smtClean="0">
                        <a:latin typeface="Cambria Math" panose="02040503050406030204" pitchFamily="18" charset="0"/>
                      </a:rPr>
                      <m:t>∈{0.2, 0.4, 0.6, 0.8}</m:t>
                    </m:r>
                  </m:oMath>
                </a14:m>
                <a:r>
                  <a:rPr lang="en-GB" dirty="0"/>
                  <a:t>, each with migration-rate and imitation-rate of 10%</a:t>
                </a:r>
              </a:p>
              <a:p>
                <a:r>
                  <a:rPr lang="en-GB" dirty="0"/>
                  <a:t>10 rounds of 400 epochs each, report the average</a:t>
                </a:r>
              </a:p>
            </p:txBody>
          </p:sp>
        </mc:Choice>
        <mc:Fallback xmlns="">
          <p:sp>
            <p:nvSpPr>
              <p:cNvPr id="3" name="Inhaltsplatzhalter 2">
                <a:extLst>
                  <a:ext uri="{FF2B5EF4-FFF2-40B4-BE49-F238E27FC236}">
                    <a16:creationId xmlns:a16="http://schemas.microsoft.com/office/drawing/2014/main" id="{B068EC78-F74C-4C49-80DB-585A05C95C4F}"/>
                  </a:ext>
                </a:extLst>
              </p:cNvPr>
              <p:cNvSpPr>
                <a:spLocks noGrp="1" noRot="1" noChangeAspect="1" noMove="1" noResize="1" noEditPoints="1" noAdjustHandles="1" noChangeArrowheads="1" noChangeShapeType="1" noTextEdit="1"/>
              </p:cNvSpPr>
              <p:nvPr>
                <p:ph idx="1"/>
              </p:nvPr>
            </p:nvSpPr>
            <p:spPr>
              <a:blipFill>
                <a:blip r:embed="rId2"/>
                <a:stretch>
                  <a:fillRect l="-1193" t="-1695"/>
                </a:stretch>
              </a:blipFill>
            </p:spPr>
            <p:txBody>
              <a:bodyPr/>
              <a:lstStyle/>
              <a:p>
                <a:r>
                  <a:rPr lang="en-US">
                    <a:noFill/>
                  </a:rPr>
                  <a:t> </a:t>
                </a:r>
              </a:p>
            </p:txBody>
          </p:sp>
        </mc:Fallback>
      </mc:AlternateContent>
      <p:sp>
        <p:nvSpPr>
          <p:cNvPr id="4" name="Datumsplatzhalter 3">
            <a:extLst>
              <a:ext uri="{FF2B5EF4-FFF2-40B4-BE49-F238E27FC236}">
                <a16:creationId xmlns:a16="http://schemas.microsoft.com/office/drawing/2014/main" id="{7BC0D116-B546-4060-B724-892FD4335A86}"/>
              </a:ext>
            </a:extLst>
          </p:cNvPr>
          <p:cNvSpPr>
            <a:spLocks noGrp="1"/>
          </p:cNvSpPr>
          <p:nvPr>
            <p:ph type="dt" sz="half" idx="10"/>
          </p:nvPr>
        </p:nvSpPr>
        <p:spPr/>
        <p:txBody>
          <a:bodyPr/>
          <a:lstStyle/>
          <a:p>
            <a:fld id="{2766B431-E9C0-42FA-A169-1C18600E56F3}" type="datetime1">
              <a:rPr lang="de-CH" noProof="0" smtClean="0"/>
              <a:t>30.06.2021</a:t>
            </a:fld>
            <a:endParaRPr lang="de-CH" noProof="0" dirty="0"/>
          </a:p>
        </p:txBody>
      </p:sp>
      <p:sp>
        <p:nvSpPr>
          <p:cNvPr id="6" name="Foliennummernplatzhalter 5">
            <a:extLst>
              <a:ext uri="{FF2B5EF4-FFF2-40B4-BE49-F238E27FC236}">
                <a16:creationId xmlns:a16="http://schemas.microsoft.com/office/drawing/2014/main" id="{E2E6824F-4B4F-49D6-9957-B36E410FE7F7}"/>
              </a:ext>
            </a:extLst>
          </p:cNvPr>
          <p:cNvSpPr>
            <a:spLocks noGrp="1"/>
          </p:cNvSpPr>
          <p:nvPr>
            <p:ph type="sldNum" sz="quarter" idx="12"/>
          </p:nvPr>
        </p:nvSpPr>
        <p:spPr/>
        <p:txBody>
          <a:bodyPr/>
          <a:lstStyle/>
          <a:p>
            <a:fld id="{5ACA52AF-F19D-405C-AD5F-7D94B96A5CC3}" type="slidenum">
              <a:rPr lang="de-CH" noProof="0" smtClean="0"/>
              <a:t>16</a:t>
            </a:fld>
            <a:endParaRPr lang="de-CH" noProof="0"/>
          </a:p>
        </p:txBody>
      </p:sp>
      <p:graphicFrame>
        <p:nvGraphicFramePr>
          <p:cNvPr id="7" name="Tabelle 7">
            <a:extLst>
              <a:ext uri="{FF2B5EF4-FFF2-40B4-BE49-F238E27FC236}">
                <a16:creationId xmlns:a16="http://schemas.microsoft.com/office/drawing/2014/main" id="{72C0B857-E8AA-4029-8961-A071E4585144}"/>
              </a:ext>
            </a:extLst>
          </p:cNvPr>
          <p:cNvGraphicFramePr>
            <a:graphicFrameLocks noGrp="1"/>
          </p:cNvGraphicFramePr>
          <p:nvPr>
            <p:extLst>
              <p:ext uri="{D42A27DB-BD31-4B8C-83A1-F6EECF244321}">
                <p14:modId xmlns:p14="http://schemas.microsoft.com/office/powerpoint/2010/main" val="4225396696"/>
              </p:ext>
            </p:extLst>
          </p:nvPr>
        </p:nvGraphicFramePr>
        <p:xfrm>
          <a:off x="8467838" y="4297638"/>
          <a:ext cx="2617854" cy="1278117"/>
        </p:xfrm>
        <a:graphic>
          <a:graphicData uri="http://schemas.openxmlformats.org/drawingml/2006/table">
            <a:tbl>
              <a:tblPr firstRow="1" bandRow="1">
                <a:tableStyleId>{5940675A-B579-460E-94D1-54222C63F5DA}</a:tableStyleId>
              </a:tblPr>
              <a:tblGrid>
                <a:gridCol w="872618">
                  <a:extLst>
                    <a:ext uri="{9D8B030D-6E8A-4147-A177-3AD203B41FA5}">
                      <a16:colId xmlns:a16="http://schemas.microsoft.com/office/drawing/2014/main" val="3139309794"/>
                    </a:ext>
                  </a:extLst>
                </a:gridCol>
                <a:gridCol w="872618">
                  <a:extLst>
                    <a:ext uri="{9D8B030D-6E8A-4147-A177-3AD203B41FA5}">
                      <a16:colId xmlns:a16="http://schemas.microsoft.com/office/drawing/2014/main" val="2855876798"/>
                    </a:ext>
                  </a:extLst>
                </a:gridCol>
                <a:gridCol w="872618">
                  <a:extLst>
                    <a:ext uri="{9D8B030D-6E8A-4147-A177-3AD203B41FA5}">
                      <a16:colId xmlns:a16="http://schemas.microsoft.com/office/drawing/2014/main" val="1073659583"/>
                    </a:ext>
                  </a:extLst>
                </a:gridCol>
              </a:tblGrid>
              <a:tr h="426039">
                <a:tc>
                  <a:txBody>
                    <a:bodyPr/>
                    <a:lstStyle/>
                    <a:p>
                      <a:pPr algn="ctr"/>
                      <a:endParaRPr lang="en-GB" dirty="0"/>
                    </a:p>
                  </a:txBody>
                  <a:tcPr/>
                </a:tc>
                <a:tc>
                  <a:txBody>
                    <a:bodyPr/>
                    <a:lstStyle/>
                    <a:p>
                      <a:pPr algn="ctr"/>
                      <a:r>
                        <a:rPr lang="de-CH" dirty="0"/>
                        <a:t>C</a:t>
                      </a:r>
                      <a:endParaRPr lang="en-GB" dirty="0"/>
                    </a:p>
                  </a:txBody>
                  <a:tcPr/>
                </a:tc>
                <a:tc>
                  <a:txBody>
                    <a:bodyPr/>
                    <a:lstStyle/>
                    <a:p>
                      <a:pPr algn="ctr"/>
                      <a:r>
                        <a:rPr lang="de-CH" dirty="0"/>
                        <a:t>D</a:t>
                      </a:r>
                      <a:endParaRPr lang="en-GB" dirty="0"/>
                    </a:p>
                  </a:txBody>
                  <a:tcPr/>
                </a:tc>
                <a:extLst>
                  <a:ext uri="{0D108BD9-81ED-4DB2-BD59-A6C34878D82A}">
                    <a16:rowId xmlns:a16="http://schemas.microsoft.com/office/drawing/2014/main" val="4061971062"/>
                  </a:ext>
                </a:extLst>
              </a:tr>
              <a:tr h="426039">
                <a:tc>
                  <a:txBody>
                    <a:bodyPr/>
                    <a:lstStyle/>
                    <a:p>
                      <a:pPr algn="ctr"/>
                      <a:r>
                        <a:rPr lang="de-CH" dirty="0"/>
                        <a:t>C</a:t>
                      </a:r>
                      <a:endParaRPr lang="en-GB" dirty="0"/>
                    </a:p>
                  </a:txBody>
                  <a:tcPr/>
                </a:tc>
                <a:tc>
                  <a:txBody>
                    <a:bodyPr/>
                    <a:lstStyle/>
                    <a:p>
                      <a:pPr algn="ctr"/>
                      <a:r>
                        <a:rPr lang="de-CH" dirty="0"/>
                        <a:t>20,20</a:t>
                      </a:r>
                      <a:endParaRPr lang="en-GB" dirty="0"/>
                    </a:p>
                  </a:txBody>
                  <a:tcPr/>
                </a:tc>
                <a:tc>
                  <a:txBody>
                    <a:bodyPr/>
                    <a:lstStyle/>
                    <a:p>
                      <a:pPr algn="ctr"/>
                      <a:r>
                        <a:rPr lang="de-CH" dirty="0"/>
                        <a:t>1,30</a:t>
                      </a:r>
                      <a:endParaRPr lang="en-GB" dirty="0"/>
                    </a:p>
                  </a:txBody>
                  <a:tcPr/>
                </a:tc>
                <a:extLst>
                  <a:ext uri="{0D108BD9-81ED-4DB2-BD59-A6C34878D82A}">
                    <a16:rowId xmlns:a16="http://schemas.microsoft.com/office/drawing/2014/main" val="2671101694"/>
                  </a:ext>
                </a:extLst>
              </a:tr>
              <a:tr h="426039">
                <a:tc>
                  <a:txBody>
                    <a:bodyPr/>
                    <a:lstStyle/>
                    <a:p>
                      <a:pPr algn="ctr"/>
                      <a:r>
                        <a:rPr lang="de-CH" dirty="0"/>
                        <a:t>D</a:t>
                      </a:r>
                      <a:endParaRPr lang="en-GB" dirty="0"/>
                    </a:p>
                  </a:txBody>
                  <a:tcPr/>
                </a:tc>
                <a:tc>
                  <a:txBody>
                    <a:bodyPr/>
                    <a:lstStyle/>
                    <a:p>
                      <a:pPr algn="ctr"/>
                      <a:r>
                        <a:rPr lang="de-CH" dirty="0"/>
                        <a:t>30,1</a:t>
                      </a:r>
                      <a:endParaRPr lang="en-GB" dirty="0"/>
                    </a:p>
                  </a:txBody>
                  <a:tcPr/>
                </a:tc>
                <a:tc>
                  <a:txBody>
                    <a:bodyPr/>
                    <a:lstStyle/>
                    <a:p>
                      <a:pPr algn="ctr"/>
                      <a:r>
                        <a:rPr lang="de-CH" dirty="0"/>
                        <a:t>10,10</a:t>
                      </a:r>
                      <a:endParaRPr lang="en-GB" dirty="0"/>
                    </a:p>
                  </a:txBody>
                  <a:tcPr/>
                </a:tc>
                <a:extLst>
                  <a:ext uri="{0D108BD9-81ED-4DB2-BD59-A6C34878D82A}">
                    <a16:rowId xmlns:a16="http://schemas.microsoft.com/office/drawing/2014/main" val="4010692912"/>
                  </a:ext>
                </a:extLst>
              </a:tr>
            </a:tbl>
          </a:graphicData>
        </a:graphic>
      </p:graphicFrame>
    </p:spTree>
    <p:extLst>
      <p:ext uri="{BB962C8B-B14F-4D97-AF65-F5344CB8AC3E}">
        <p14:creationId xmlns:p14="http://schemas.microsoft.com/office/powerpoint/2010/main" val="38841564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BF8E8E-1FFC-4564-96FD-5EB8DFC73E56}"/>
              </a:ext>
            </a:extLst>
          </p:cNvPr>
          <p:cNvSpPr>
            <a:spLocks noGrp="1"/>
          </p:cNvSpPr>
          <p:nvPr>
            <p:ph type="title"/>
          </p:nvPr>
        </p:nvSpPr>
        <p:spPr/>
        <p:txBody>
          <a:bodyPr/>
          <a:lstStyle/>
          <a:p>
            <a:r>
              <a:rPr lang="en-US" dirty="0"/>
              <a:t>Extension: Infinite Spatial Prisoners Dilemma with success-driven migration and imitation (IPD)</a:t>
            </a:r>
            <a:endParaRPr lang="de-CH" dirty="0"/>
          </a:p>
        </p:txBody>
      </p:sp>
      <mc:AlternateContent xmlns:mc="http://schemas.openxmlformats.org/markup-compatibility/2006" xmlns:a14="http://schemas.microsoft.com/office/drawing/2010/main">
        <mc:Choice Requires="a14">
          <p:sp>
            <p:nvSpPr>
              <p:cNvPr id="3" name="Inhaltsplatzhalter 2">
                <a:extLst>
                  <a:ext uri="{FF2B5EF4-FFF2-40B4-BE49-F238E27FC236}">
                    <a16:creationId xmlns:a16="http://schemas.microsoft.com/office/drawing/2014/main" id="{B068EC78-F74C-4C49-80DB-585A05C95C4F}"/>
                  </a:ext>
                </a:extLst>
              </p:cNvPr>
              <p:cNvSpPr>
                <a:spLocks noGrp="1"/>
              </p:cNvSpPr>
              <p:nvPr>
                <p:ph idx="1"/>
              </p:nvPr>
            </p:nvSpPr>
            <p:spPr>
              <a:xfrm>
                <a:off x="731837" y="3764131"/>
                <a:ext cx="10728325" cy="2328743"/>
              </a:xfrm>
            </p:spPr>
            <p:txBody>
              <a:bodyPr/>
              <a:lstStyle/>
              <a:p>
                <a:r>
                  <a:rPr lang="de-CH" dirty="0"/>
                  <a:t>Higher </a:t>
                </a:r>
                <a14:m>
                  <m:oMath xmlns:m="http://schemas.openxmlformats.org/officeDocument/2006/math">
                    <m:r>
                      <a:rPr lang="de-CH" i="1" dirty="0" smtClean="0">
                        <a:latin typeface="Cambria Math" panose="02040503050406030204" pitchFamily="18" charset="0"/>
                      </a:rPr>
                      <m:t>𝜔</m:t>
                    </m:r>
                  </m:oMath>
                </a14:m>
                <a:r>
                  <a:rPr lang="en-GB" dirty="0"/>
                  <a:t> leads to more cooperation: TFT, GT are dominant</a:t>
                </a:r>
              </a:p>
              <a:p>
                <a:r>
                  <a:rPr lang="en-GB" dirty="0"/>
                  <a:t>Lower </a:t>
                </a:r>
                <a14:m>
                  <m:oMath xmlns:m="http://schemas.openxmlformats.org/officeDocument/2006/math">
                    <m:r>
                      <a:rPr lang="de-CH" i="1" dirty="0">
                        <a:latin typeface="Cambria Math" panose="02040503050406030204" pitchFamily="18" charset="0"/>
                      </a:rPr>
                      <m:t>𝜔</m:t>
                    </m:r>
                  </m:oMath>
                </a14:m>
                <a:r>
                  <a:rPr lang="en-GB" dirty="0"/>
                  <a:t> leads to more defection: DEFECT is dominant</a:t>
                </a:r>
              </a:p>
              <a:p>
                <a:r>
                  <a:rPr lang="en-GB" dirty="0"/>
                  <a:t>The more extreme </a:t>
                </a:r>
                <a14:m>
                  <m:oMath xmlns:m="http://schemas.openxmlformats.org/officeDocument/2006/math">
                    <m:r>
                      <a:rPr lang="de-CH" i="1" dirty="0">
                        <a:latin typeface="Cambria Math" panose="02040503050406030204" pitchFamily="18" charset="0"/>
                      </a:rPr>
                      <m:t>𝜔</m:t>
                    </m:r>
                  </m:oMath>
                </a14:m>
                <a:r>
                  <a:rPr lang="en-GB" dirty="0"/>
                  <a:t> the faster its convergence</a:t>
                </a:r>
              </a:p>
              <a:p>
                <a:r>
                  <a:rPr lang="en-GB" b="0" dirty="0"/>
                  <a:t>Turning</a:t>
                </a:r>
                <a:r>
                  <a:rPr lang="de-CH" b="0" dirty="0"/>
                  <a:t> </a:t>
                </a:r>
                <a:r>
                  <a:rPr lang="en-GB" b="0" dirty="0"/>
                  <a:t>point</a:t>
                </a:r>
                <a:r>
                  <a:rPr lang="de-CH" b="0" dirty="0"/>
                  <a:t> at </a:t>
                </a:r>
                <a14:m>
                  <m:oMath xmlns:m="http://schemas.openxmlformats.org/officeDocument/2006/math">
                    <m:sSup>
                      <m:sSupPr>
                        <m:ctrlPr>
                          <a:rPr lang="de-CH" b="0" i="1" smtClean="0">
                            <a:latin typeface="Cambria Math" panose="02040503050406030204" pitchFamily="18" charset="0"/>
                          </a:rPr>
                        </m:ctrlPr>
                      </m:sSupPr>
                      <m:e>
                        <m:r>
                          <a:rPr lang="de-CH" b="0" i="1" smtClean="0">
                            <a:latin typeface="Cambria Math" panose="02040503050406030204" pitchFamily="18" charset="0"/>
                          </a:rPr>
                          <m:t>𝜔</m:t>
                        </m:r>
                      </m:e>
                      <m:sup>
                        <m:r>
                          <a:rPr lang="de-CH" b="0" i="1" smtClean="0">
                            <a:latin typeface="Cambria Math" panose="02040503050406030204" pitchFamily="18" charset="0"/>
                          </a:rPr>
                          <m:t>∗</m:t>
                        </m:r>
                      </m:sup>
                    </m:sSup>
                    <m:r>
                      <a:rPr lang="de-CH" b="0" i="1" smtClean="0">
                        <a:latin typeface="Cambria Math" panose="02040503050406030204" pitchFamily="18" charset="0"/>
                      </a:rPr>
                      <m:t>&lt; </m:t>
                    </m:r>
                    <m:f>
                      <m:fPr>
                        <m:ctrlPr>
                          <a:rPr lang="de-CH" b="0" i="1" smtClean="0">
                            <a:latin typeface="Cambria Math" panose="02040503050406030204" pitchFamily="18" charset="0"/>
                          </a:rPr>
                        </m:ctrlPr>
                      </m:fPr>
                      <m:num>
                        <m:r>
                          <a:rPr lang="de-CH" b="0" i="1" smtClean="0">
                            <a:latin typeface="Cambria Math" panose="02040503050406030204" pitchFamily="18" charset="0"/>
                          </a:rPr>
                          <m:t>𝑇</m:t>
                        </m:r>
                        <m:r>
                          <a:rPr lang="de-CH" b="0" i="1" smtClean="0">
                            <a:latin typeface="Cambria Math" panose="02040503050406030204" pitchFamily="18" charset="0"/>
                          </a:rPr>
                          <m:t>−</m:t>
                        </m:r>
                        <m:r>
                          <a:rPr lang="de-CH" b="0" i="1" smtClean="0">
                            <a:latin typeface="Cambria Math" panose="02040503050406030204" pitchFamily="18" charset="0"/>
                          </a:rPr>
                          <m:t>𝑅</m:t>
                        </m:r>
                      </m:num>
                      <m:den>
                        <m:r>
                          <a:rPr lang="de-CH" b="0" i="1" smtClean="0">
                            <a:latin typeface="Cambria Math" panose="02040503050406030204" pitchFamily="18" charset="0"/>
                          </a:rPr>
                          <m:t>𝑇</m:t>
                        </m:r>
                        <m:r>
                          <a:rPr lang="de-CH" b="0" i="1" smtClean="0">
                            <a:latin typeface="Cambria Math" panose="02040503050406030204" pitchFamily="18" charset="0"/>
                          </a:rPr>
                          <m:t>−</m:t>
                        </m:r>
                        <m:r>
                          <a:rPr lang="de-CH" b="0" i="1" smtClean="0">
                            <a:latin typeface="Cambria Math" panose="02040503050406030204" pitchFamily="18" charset="0"/>
                          </a:rPr>
                          <m:t>𝑆</m:t>
                        </m:r>
                      </m:den>
                    </m:f>
                    <m:r>
                      <a:rPr lang="de-CH" b="0" i="1" smtClean="0">
                        <a:latin typeface="Cambria Math" panose="02040503050406030204" pitchFamily="18" charset="0"/>
                      </a:rPr>
                      <m:t>=</m:t>
                    </m:r>
                    <m:f>
                      <m:fPr>
                        <m:ctrlPr>
                          <a:rPr lang="de-CH" b="0" i="1" smtClean="0">
                            <a:latin typeface="Cambria Math" panose="02040503050406030204" pitchFamily="18" charset="0"/>
                          </a:rPr>
                        </m:ctrlPr>
                      </m:fPr>
                      <m:num>
                        <m:r>
                          <a:rPr lang="de-CH" b="0" i="1" smtClean="0">
                            <a:latin typeface="Cambria Math" panose="02040503050406030204" pitchFamily="18" charset="0"/>
                          </a:rPr>
                          <m:t>1</m:t>
                        </m:r>
                      </m:num>
                      <m:den>
                        <m:r>
                          <a:rPr lang="de-CH" b="0" i="1" smtClean="0">
                            <a:latin typeface="Cambria Math" panose="02040503050406030204" pitchFamily="18" charset="0"/>
                          </a:rPr>
                          <m:t>2</m:t>
                        </m:r>
                      </m:den>
                    </m:f>
                  </m:oMath>
                </a14:m>
                <a:endParaRPr lang="en-GB" dirty="0"/>
              </a:p>
              <a:p>
                <a:r>
                  <a:rPr lang="en-GB" dirty="0"/>
                  <a:t>For </a:t>
                </a:r>
                <a14:m>
                  <m:oMath xmlns:m="http://schemas.openxmlformats.org/officeDocument/2006/math">
                    <m:r>
                      <a:rPr lang="de-CH" b="0" i="1" smtClean="0">
                        <a:latin typeface="Cambria Math" panose="02040503050406030204" pitchFamily="18" charset="0"/>
                      </a:rPr>
                      <m:t>𝜔</m:t>
                    </m:r>
                    <m:r>
                      <a:rPr lang="de-CH" b="0" i="1" smtClean="0">
                        <a:latin typeface="Cambria Math" panose="02040503050406030204" pitchFamily="18" charset="0"/>
                      </a:rPr>
                      <m:t>&lt; </m:t>
                    </m:r>
                    <m:f>
                      <m:fPr>
                        <m:ctrlPr>
                          <a:rPr lang="de-CH" i="1">
                            <a:latin typeface="Cambria Math" panose="02040503050406030204" pitchFamily="18" charset="0"/>
                          </a:rPr>
                        </m:ctrlPr>
                      </m:fPr>
                      <m:num>
                        <m:r>
                          <a:rPr lang="de-CH" i="1">
                            <a:latin typeface="Cambria Math" panose="02040503050406030204" pitchFamily="18" charset="0"/>
                          </a:rPr>
                          <m:t>𝑇</m:t>
                        </m:r>
                        <m:r>
                          <a:rPr lang="de-CH" i="1">
                            <a:latin typeface="Cambria Math" panose="02040503050406030204" pitchFamily="18" charset="0"/>
                          </a:rPr>
                          <m:t>−</m:t>
                        </m:r>
                        <m:r>
                          <a:rPr lang="de-CH" i="1">
                            <a:latin typeface="Cambria Math" panose="02040503050406030204" pitchFamily="18" charset="0"/>
                          </a:rPr>
                          <m:t>𝑅</m:t>
                        </m:r>
                      </m:num>
                      <m:den>
                        <m:r>
                          <a:rPr lang="de-CH" i="1">
                            <a:latin typeface="Cambria Math" panose="02040503050406030204" pitchFamily="18" charset="0"/>
                          </a:rPr>
                          <m:t>𝑇</m:t>
                        </m:r>
                        <m:r>
                          <a:rPr lang="de-CH" i="1">
                            <a:latin typeface="Cambria Math" panose="02040503050406030204" pitchFamily="18" charset="0"/>
                          </a:rPr>
                          <m:t>−</m:t>
                        </m:r>
                        <m:r>
                          <a:rPr lang="de-CH" i="1">
                            <a:latin typeface="Cambria Math" panose="02040503050406030204" pitchFamily="18" charset="0"/>
                          </a:rPr>
                          <m:t>𝑆</m:t>
                        </m:r>
                      </m:den>
                    </m:f>
                  </m:oMath>
                </a14:m>
                <a:r>
                  <a:rPr lang="en-GB" dirty="0"/>
                  <a:t>, there is always some defection, even in this idealised scenario.</a:t>
                </a:r>
              </a:p>
            </p:txBody>
          </p:sp>
        </mc:Choice>
        <mc:Fallback xmlns="">
          <p:sp>
            <p:nvSpPr>
              <p:cNvPr id="3" name="Inhaltsplatzhalter 2">
                <a:extLst>
                  <a:ext uri="{FF2B5EF4-FFF2-40B4-BE49-F238E27FC236}">
                    <a16:creationId xmlns:a16="http://schemas.microsoft.com/office/drawing/2014/main" id="{B068EC78-F74C-4C49-80DB-585A05C95C4F}"/>
                  </a:ext>
                </a:extLst>
              </p:cNvPr>
              <p:cNvSpPr>
                <a:spLocks noGrp="1" noRot="1" noChangeAspect="1" noMove="1" noResize="1" noEditPoints="1" noAdjustHandles="1" noChangeArrowheads="1" noChangeShapeType="1" noTextEdit="1"/>
              </p:cNvSpPr>
              <p:nvPr>
                <p:ph idx="1"/>
              </p:nvPr>
            </p:nvSpPr>
            <p:spPr>
              <a:xfrm>
                <a:off x="731837" y="3764131"/>
                <a:ext cx="10728325" cy="2328743"/>
              </a:xfrm>
              <a:blipFill>
                <a:blip r:embed="rId2"/>
                <a:stretch>
                  <a:fillRect l="-1193" t="-3403"/>
                </a:stretch>
              </a:blipFill>
            </p:spPr>
            <p:txBody>
              <a:bodyPr/>
              <a:lstStyle/>
              <a:p>
                <a:r>
                  <a:rPr lang="en-GB">
                    <a:noFill/>
                  </a:rPr>
                  <a:t> </a:t>
                </a:r>
              </a:p>
            </p:txBody>
          </p:sp>
        </mc:Fallback>
      </mc:AlternateContent>
      <p:sp>
        <p:nvSpPr>
          <p:cNvPr id="4" name="Datumsplatzhalter 3">
            <a:extLst>
              <a:ext uri="{FF2B5EF4-FFF2-40B4-BE49-F238E27FC236}">
                <a16:creationId xmlns:a16="http://schemas.microsoft.com/office/drawing/2014/main" id="{7BC0D116-B546-4060-B724-892FD4335A86}"/>
              </a:ext>
            </a:extLst>
          </p:cNvPr>
          <p:cNvSpPr>
            <a:spLocks noGrp="1"/>
          </p:cNvSpPr>
          <p:nvPr>
            <p:ph type="dt" sz="half" idx="10"/>
          </p:nvPr>
        </p:nvSpPr>
        <p:spPr/>
        <p:txBody>
          <a:bodyPr/>
          <a:lstStyle/>
          <a:p>
            <a:fld id="{2766B431-E9C0-42FA-A169-1C18600E56F3}" type="datetime1">
              <a:rPr lang="de-CH" noProof="0" smtClean="0"/>
              <a:t>30.06.2021</a:t>
            </a:fld>
            <a:endParaRPr lang="de-CH" noProof="0" dirty="0"/>
          </a:p>
        </p:txBody>
      </p:sp>
      <p:sp>
        <p:nvSpPr>
          <p:cNvPr id="6" name="Foliennummernplatzhalter 5">
            <a:extLst>
              <a:ext uri="{FF2B5EF4-FFF2-40B4-BE49-F238E27FC236}">
                <a16:creationId xmlns:a16="http://schemas.microsoft.com/office/drawing/2014/main" id="{E2E6824F-4B4F-49D6-9957-B36E410FE7F7}"/>
              </a:ext>
            </a:extLst>
          </p:cNvPr>
          <p:cNvSpPr>
            <a:spLocks noGrp="1"/>
          </p:cNvSpPr>
          <p:nvPr>
            <p:ph type="sldNum" sz="quarter" idx="12"/>
          </p:nvPr>
        </p:nvSpPr>
        <p:spPr/>
        <p:txBody>
          <a:bodyPr/>
          <a:lstStyle/>
          <a:p>
            <a:fld id="{5ACA52AF-F19D-405C-AD5F-7D94B96A5CC3}" type="slidenum">
              <a:rPr lang="de-CH" noProof="0" smtClean="0"/>
              <a:t>17</a:t>
            </a:fld>
            <a:endParaRPr lang="de-CH" noProof="0"/>
          </a:p>
        </p:txBody>
      </p:sp>
      <p:grpSp>
        <p:nvGrpSpPr>
          <p:cNvPr id="15" name="Gruppieren 14">
            <a:extLst>
              <a:ext uri="{FF2B5EF4-FFF2-40B4-BE49-F238E27FC236}">
                <a16:creationId xmlns:a16="http://schemas.microsoft.com/office/drawing/2014/main" id="{EA3D41CB-C3A4-4A10-A20D-8DEAAEAF3704}"/>
              </a:ext>
            </a:extLst>
          </p:cNvPr>
          <p:cNvGrpSpPr/>
          <p:nvPr/>
        </p:nvGrpSpPr>
        <p:grpSpPr>
          <a:xfrm>
            <a:off x="602618" y="1135576"/>
            <a:ext cx="11164401" cy="2611812"/>
            <a:chOff x="345204" y="1196912"/>
            <a:chExt cx="10602153" cy="2251923"/>
          </a:xfrm>
        </p:grpSpPr>
        <p:pic>
          <p:nvPicPr>
            <p:cNvPr id="8" name="Grafik 7">
              <a:extLst>
                <a:ext uri="{FF2B5EF4-FFF2-40B4-BE49-F238E27FC236}">
                  <a16:creationId xmlns:a16="http://schemas.microsoft.com/office/drawing/2014/main" id="{20D971D0-7230-4548-98A2-4F93FD4ED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204" y="1196912"/>
              <a:ext cx="3102581" cy="2216129"/>
            </a:xfrm>
            <a:prstGeom prst="rect">
              <a:avLst/>
            </a:prstGeom>
          </p:spPr>
        </p:pic>
        <p:pic>
          <p:nvPicPr>
            <p:cNvPr id="10" name="Grafik 9">
              <a:extLst>
                <a:ext uri="{FF2B5EF4-FFF2-40B4-BE49-F238E27FC236}">
                  <a16:creationId xmlns:a16="http://schemas.microsoft.com/office/drawing/2014/main" id="{844BAF52-6579-4671-A7FC-B457736E3C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48001" y="1196912"/>
              <a:ext cx="3102581" cy="2216129"/>
            </a:xfrm>
            <a:prstGeom prst="rect">
              <a:avLst/>
            </a:prstGeom>
          </p:spPr>
        </p:pic>
        <p:pic>
          <p:nvPicPr>
            <p:cNvPr id="12" name="Grafik 11">
              <a:extLst>
                <a:ext uri="{FF2B5EF4-FFF2-40B4-BE49-F238E27FC236}">
                  <a16:creationId xmlns:a16="http://schemas.microsoft.com/office/drawing/2014/main" id="{76D62F42-2C26-466B-82ED-9DF6CD682D7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41980" y="1196912"/>
              <a:ext cx="3102580" cy="2216128"/>
            </a:xfrm>
            <a:prstGeom prst="rect">
              <a:avLst/>
            </a:prstGeom>
          </p:spPr>
        </p:pic>
        <p:pic>
          <p:nvPicPr>
            <p:cNvPr id="14" name="Grafik 13">
              <a:extLst>
                <a:ext uri="{FF2B5EF4-FFF2-40B4-BE49-F238E27FC236}">
                  <a16:creationId xmlns:a16="http://schemas.microsoft.com/office/drawing/2014/main" id="{6E5ABA76-C2B2-457F-B286-65571D3AAD2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44777" y="1232707"/>
              <a:ext cx="3102580" cy="2216128"/>
            </a:xfrm>
            <a:prstGeom prst="rect">
              <a:avLst/>
            </a:prstGeom>
          </p:spPr>
        </p:pic>
      </p:grpSp>
    </p:spTree>
    <p:extLst>
      <p:ext uri="{BB962C8B-B14F-4D97-AF65-F5344CB8AC3E}">
        <p14:creationId xmlns:p14="http://schemas.microsoft.com/office/powerpoint/2010/main" val="7141481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FE22A1-56F7-4FF9-8A90-D307E67331DC}"/>
              </a:ext>
            </a:extLst>
          </p:cNvPr>
          <p:cNvSpPr>
            <a:spLocks noGrp="1"/>
          </p:cNvSpPr>
          <p:nvPr>
            <p:ph type="title"/>
          </p:nvPr>
        </p:nvSpPr>
        <p:spPr/>
        <p:txBody>
          <a:bodyPr/>
          <a:lstStyle/>
          <a:p>
            <a:r>
              <a:rPr lang="de-DE" dirty="0"/>
              <a:t>Future Work</a:t>
            </a:r>
            <a:endParaRPr lang="de-CH" dirty="0"/>
          </a:p>
        </p:txBody>
      </p:sp>
      <p:sp>
        <p:nvSpPr>
          <p:cNvPr id="3" name="Inhaltsplatzhalter 2">
            <a:extLst>
              <a:ext uri="{FF2B5EF4-FFF2-40B4-BE49-F238E27FC236}">
                <a16:creationId xmlns:a16="http://schemas.microsoft.com/office/drawing/2014/main" id="{56BD7DC3-17C3-4B09-9D8E-F143A82B205E}"/>
              </a:ext>
            </a:extLst>
          </p:cNvPr>
          <p:cNvSpPr>
            <a:spLocks noGrp="1"/>
          </p:cNvSpPr>
          <p:nvPr>
            <p:ph idx="1"/>
          </p:nvPr>
        </p:nvSpPr>
        <p:spPr>
          <a:xfrm>
            <a:off x="731837" y="1298685"/>
            <a:ext cx="11050588" cy="4680000"/>
          </a:xfrm>
        </p:spPr>
        <p:txBody>
          <a:bodyPr/>
          <a:lstStyle/>
          <a:p>
            <a:r>
              <a:rPr lang="en-US" dirty="0"/>
              <a:t>During our experiments we found several interesting experiments that one could try out with none or slight modifications to our simulator</a:t>
            </a:r>
          </a:p>
          <a:p>
            <a:pPr lvl="1"/>
            <a:r>
              <a:rPr lang="en-US" b="1" dirty="0"/>
              <a:t>K-Step RPD: </a:t>
            </a:r>
            <a:r>
              <a:rPr lang="en-US" dirty="0"/>
              <a:t>Let players play k rounds of the PD before we allow imitation and migration (bridges to IPD but allows to keep history)</a:t>
            </a:r>
          </a:p>
          <a:p>
            <a:pPr lvl="1"/>
            <a:r>
              <a:rPr lang="en-US" b="1" dirty="0"/>
              <a:t>Threshold Imitation &amp; Migration: </a:t>
            </a:r>
            <a:r>
              <a:rPr lang="en-US" dirty="0"/>
              <a:t>Players only imitate or migrate when their new strategy / location is better than the current one by some threshold</a:t>
            </a:r>
          </a:p>
          <a:p>
            <a:pPr lvl="1"/>
            <a:r>
              <a:rPr lang="en-US" b="1" dirty="0"/>
              <a:t>Switch Imitation and Migration Order</a:t>
            </a:r>
          </a:p>
          <a:p>
            <a:pPr lvl="1"/>
            <a:r>
              <a:rPr lang="en-US" b="1" dirty="0"/>
              <a:t>Allow abstention: </a:t>
            </a:r>
            <a:r>
              <a:rPr lang="en-US" dirty="0"/>
              <a:t>Building on the work of Perc et al. in our setting </a:t>
            </a:r>
          </a:p>
          <a:p>
            <a:pPr lvl="1"/>
            <a:r>
              <a:rPr lang="en-US" b="1" dirty="0"/>
              <a:t>Simulate Harsh environments:</a:t>
            </a:r>
            <a:r>
              <a:rPr lang="en-US" dirty="0"/>
              <a:t> Introduces survival</a:t>
            </a:r>
          </a:p>
          <a:p>
            <a:pPr lvl="1"/>
            <a:r>
              <a:rPr lang="en-US" b="1" dirty="0"/>
              <a:t>Simulate a shared common good against one can always defect</a:t>
            </a:r>
          </a:p>
          <a:p>
            <a:pPr lvl="1"/>
            <a:r>
              <a:rPr lang="en-US" b="1" dirty="0"/>
              <a:t>Extend strategy set</a:t>
            </a:r>
          </a:p>
        </p:txBody>
      </p:sp>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18</a:t>
            </a:fld>
            <a:endParaRPr lang="de-CH" noProof="0"/>
          </a:p>
        </p:txBody>
      </p:sp>
    </p:spTree>
    <p:extLst>
      <p:ext uri="{BB962C8B-B14F-4D97-AF65-F5344CB8AC3E}">
        <p14:creationId xmlns:p14="http://schemas.microsoft.com/office/powerpoint/2010/main" val="36699545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A2A71FBB-3009-40AD-979B-DB4E5F59289E}"/>
              </a:ext>
            </a:extLst>
          </p:cNvPr>
          <p:cNvSpPr>
            <a:spLocks noGrp="1"/>
          </p:cNvSpPr>
          <p:nvPr>
            <p:ph idx="1"/>
          </p:nvPr>
        </p:nvSpPr>
        <p:spPr>
          <a:xfrm>
            <a:off x="731837" y="3429000"/>
            <a:ext cx="10728325" cy="2398408"/>
          </a:xfrm>
        </p:spPr>
        <p:txBody>
          <a:bodyPr/>
          <a:lstStyle/>
          <a:p>
            <a:r>
              <a:rPr lang="de-DE" dirty="0"/>
              <a:t>Robin Staab</a:t>
            </a:r>
          </a:p>
          <a:p>
            <a:r>
              <a:rPr lang="de-DE" dirty="0"/>
              <a:t>Kim Nik Baumgartner</a:t>
            </a:r>
          </a:p>
          <a:p>
            <a:r>
              <a:rPr lang="de-DE" dirty="0"/>
              <a:t>Fabrice Egger</a:t>
            </a:r>
          </a:p>
          <a:p>
            <a:r>
              <a:rPr lang="de-DE" dirty="0"/>
              <a:t>Jan Urech</a:t>
            </a:r>
          </a:p>
          <a:p>
            <a:r>
              <a:rPr lang="de-DE" dirty="0"/>
              <a:t>Nando </a:t>
            </a:r>
            <a:r>
              <a:rPr lang="de-DE" dirty="0" err="1"/>
              <a:t>Käslin</a:t>
            </a:r>
            <a:endParaRPr lang="de-CH" dirty="0"/>
          </a:p>
          <a:p>
            <a:endParaRPr lang="de-DE" dirty="0"/>
          </a:p>
          <a:p>
            <a:r>
              <a:rPr lang="de-DE" dirty="0"/>
              <a:t>ETH </a:t>
            </a:r>
            <a:r>
              <a:rPr lang="de-DE" dirty="0" err="1"/>
              <a:t>Zurich</a:t>
            </a:r>
            <a:endParaRPr lang="de-DE" dirty="0"/>
          </a:p>
          <a:p>
            <a:endParaRPr lang="de-DE" dirty="0"/>
          </a:p>
        </p:txBody>
      </p:sp>
      <p:sp>
        <p:nvSpPr>
          <p:cNvPr id="4" name="Rechteck 3">
            <a:extLst>
              <a:ext uri="{FF2B5EF4-FFF2-40B4-BE49-F238E27FC236}">
                <a16:creationId xmlns:a16="http://schemas.microsoft.com/office/drawing/2014/main" id="{3E8CE26B-7968-4639-9FF1-DFD4ABBAC838}"/>
              </a:ext>
            </a:extLst>
          </p:cNvPr>
          <p:cNvSpPr/>
          <p:nvPr/>
        </p:nvSpPr>
        <p:spPr>
          <a:xfrm>
            <a:off x="3269393" y="3429000"/>
            <a:ext cx="4124847" cy="1477328"/>
          </a:xfrm>
          <a:prstGeom prst="rect">
            <a:avLst/>
          </a:prstGeom>
        </p:spPr>
        <p:txBody>
          <a:bodyPr wrap="none">
            <a:spAutoFit/>
          </a:bodyPr>
          <a:lstStyle/>
          <a:p>
            <a:r>
              <a:rPr lang="en-US" dirty="0"/>
              <a:t>staabr@student.ethz.ch, ETH Zurich</a:t>
            </a:r>
          </a:p>
          <a:p>
            <a:r>
              <a:rPr lang="de-DE" dirty="0"/>
              <a:t>kimbau@student.ethz.ch, ETH </a:t>
            </a:r>
            <a:r>
              <a:rPr lang="de-DE" dirty="0" err="1"/>
              <a:t>Zurich</a:t>
            </a:r>
            <a:endParaRPr lang="de-DE" dirty="0"/>
          </a:p>
          <a:p>
            <a:r>
              <a:rPr lang="de-DE" dirty="0"/>
              <a:t>fegger@student.ethz.ch, ETH </a:t>
            </a:r>
            <a:r>
              <a:rPr lang="de-DE" dirty="0" err="1"/>
              <a:t>Zurich</a:t>
            </a:r>
            <a:endParaRPr lang="de-DE" dirty="0"/>
          </a:p>
          <a:p>
            <a:r>
              <a:rPr lang="de-DE" dirty="0"/>
              <a:t>jurech@student.ethz.ch, ETH </a:t>
            </a:r>
            <a:r>
              <a:rPr lang="de-DE" dirty="0" err="1"/>
              <a:t>Zurich</a:t>
            </a:r>
            <a:endParaRPr lang="de-DE" dirty="0"/>
          </a:p>
          <a:p>
            <a:r>
              <a:rPr lang="de-DE" dirty="0"/>
              <a:t>kaeslinn@student.ethz.ch, ETH </a:t>
            </a:r>
            <a:r>
              <a:rPr lang="de-DE" dirty="0" err="1"/>
              <a:t>Zurich</a:t>
            </a:r>
            <a:endParaRPr lang="en-US" dirty="0"/>
          </a:p>
        </p:txBody>
      </p:sp>
    </p:spTree>
    <p:extLst>
      <p:ext uri="{BB962C8B-B14F-4D97-AF65-F5344CB8AC3E}">
        <p14:creationId xmlns:p14="http://schemas.microsoft.com/office/powerpoint/2010/main" val="1284261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FE22A1-56F7-4FF9-8A90-D307E67331DC}"/>
              </a:ext>
            </a:extLst>
          </p:cNvPr>
          <p:cNvSpPr>
            <a:spLocks noGrp="1"/>
          </p:cNvSpPr>
          <p:nvPr>
            <p:ph type="title"/>
          </p:nvPr>
        </p:nvSpPr>
        <p:spPr/>
        <p:txBody>
          <a:bodyPr/>
          <a:lstStyle/>
          <a:p>
            <a:r>
              <a:rPr lang="de-DE" dirty="0"/>
              <a:t>Introduction – Prisoner‘s Dilemma</a:t>
            </a:r>
            <a:endParaRPr lang="de-CH" dirty="0"/>
          </a:p>
        </p:txBody>
      </p:sp>
      <mc:AlternateContent xmlns:mc="http://schemas.openxmlformats.org/markup-compatibility/2006" xmlns:a14="http://schemas.microsoft.com/office/drawing/2010/main">
        <mc:Choice Requires="a14">
          <p:sp>
            <p:nvSpPr>
              <p:cNvPr id="3" name="Inhaltsplatzhalter 2">
                <a:extLst>
                  <a:ext uri="{FF2B5EF4-FFF2-40B4-BE49-F238E27FC236}">
                    <a16:creationId xmlns:a16="http://schemas.microsoft.com/office/drawing/2014/main" id="{56BD7DC3-17C3-4B09-9D8E-F143A82B205E}"/>
                  </a:ext>
                </a:extLst>
              </p:cNvPr>
              <p:cNvSpPr>
                <a:spLocks noGrp="1"/>
              </p:cNvSpPr>
              <p:nvPr>
                <p:ph idx="1"/>
              </p:nvPr>
            </p:nvSpPr>
            <p:spPr>
              <a:xfrm>
                <a:off x="731836" y="1412875"/>
                <a:ext cx="10353856" cy="4680000"/>
              </a:xfrm>
            </p:spPr>
            <p:txBody>
              <a:bodyPr/>
              <a:lstStyle/>
              <a:p>
                <a:r>
                  <a:rPr lang="en-US" dirty="0"/>
                  <a:t>Two player single round game with the following payoff matrix:</a:t>
                </a:r>
              </a:p>
              <a:p>
                <a:pPr lvl="1"/>
                <a14:m>
                  <m:oMath xmlns:m="http://schemas.openxmlformats.org/officeDocument/2006/math">
                    <m:r>
                      <a:rPr lang="de-DE" i="1" dirty="0" smtClean="0">
                        <a:latin typeface="Cambria Math" panose="02040503050406030204" pitchFamily="18" charset="0"/>
                      </a:rPr>
                      <m:t>𝑇</m:t>
                    </m:r>
                    <m:r>
                      <a:rPr lang="de-DE" i="1" dirty="0" smtClean="0">
                        <a:latin typeface="Cambria Math" panose="02040503050406030204" pitchFamily="18" charset="0"/>
                      </a:rPr>
                      <m:t> &gt; </m:t>
                    </m:r>
                    <m:r>
                      <a:rPr lang="de-DE" i="1" dirty="0" smtClean="0">
                        <a:latin typeface="Cambria Math" panose="02040503050406030204" pitchFamily="18" charset="0"/>
                      </a:rPr>
                      <m:t>𝑅</m:t>
                    </m:r>
                    <m:r>
                      <a:rPr lang="de-DE" i="1" dirty="0" smtClean="0">
                        <a:latin typeface="Cambria Math" panose="02040503050406030204" pitchFamily="18" charset="0"/>
                      </a:rPr>
                      <m:t> &gt; </m:t>
                    </m:r>
                    <m:r>
                      <a:rPr lang="de-DE" i="1" dirty="0" smtClean="0">
                        <a:latin typeface="Cambria Math" panose="02040503050406030204" pitchFamily="18" charset="0"/>
                      </a:rPr>
                      <m:t>𝑃</m:t>
                    </m:r>
                    <m:r>
                      <a:rPr lang="de-DE" i="1" dirty="0" smtClean="0">
                        <a:latin typeface="Cambria Math" panose="02040503050406030204" pitchFamily="18" charset="0"/>
                      </a:rPr>
                      <m:t> &gt; </m:t>
                    </m:r>
                    <m:r>
                      <a:rPr lang="de-DE" i="1" dirty="0" smtClean="0">
                        <a:latin typeface="Cambria Math" panose="02040503050406030204" pitchFamily="18" charset="0"/>
                      </a:rPr>
                      <m:t>𝑆</m:t>
                    </m:r>
                  </m:oMath>
                </a14:m>
                <a:endParaRPr lang="de-DE" dirty="0"/>
              </a:p>
              <a:p>
                <a:pPr lvl="1"/>
                <a14:m>
                  <m:oMath xmlns:m="http://schemas.openxmlformats.org/officeDocument/2006/math">
                    <m:r>
                      <a:rPr lang="de-DE" b="0" i="1" smtClean="0">
                        <a:latin typeface="Cambria Math" panose="02040503050406030204" pitchFamily="18" charset="0"/>
                      </a:rPr>
                      <m:t>2⋅</m:t>
                    </m:r>
                    <m:r>
                      <a:rPr lang="de-DE" b="0" i="1" smtClean="0">
                        <a:latin typeface="Cambria Math" panose="02040503050406030204" pitchFamily="18" charset="0"/>
                      </a:rPr>
                      <m:t>𝑅</m:t>
                    </m:r>
                    <m:r>
                      <a:rPr lang="de-DE" b="0" i="1" smtClean="0">
                        <a:latin typeface="Cambria Math" panose="02040503050406030204" pitchFamily="18" charset="0"/>
                      </a:rPr>
                      <m:t>&gt;</m:t>
                    </m:r>
                    <m:r>
                      <a:rPr lang="de-DE" b="0" i="1" smtClean="0">
                        <a:latin typeface="Cambria Math" panose="02040503050406030204" pitchFamily="18" charset="0"/>
                      </a:rPr>
                      <m:t>𝑇</m:t>
                    </m:r>
                    <m:r>
                      <a:rPr lang="de-DE" b="0" i="1" smtClean="0">
                        <a:latin typeface="Cambria Math" panose="02040503050406030204" pitchFamily="18" charset="0"/>
                      </a:rPr>
                      <m:t>+</m:t>
                    </m:r>
                    <m:r>
                      <a:rPr lang="de-DE" b="0" i="1" smtClean="0">
                        <a:latin typeface="Cambria Math" panose="02040503050406030204" pitchFamily="18" charset="0"/>
                      </a:rPr>
                      <m:t>𝑆</m:t>
                    </m:r>
                  </m:oMath>
                </a14:m>
                <a:endParaRPr lang="de-DE" dirty="0"/>
              </a:p>
              <a:p>
                <a:r>
                  <a:rPr lang="en-US" dirty="0"/>
                  <a:t>Defect strictly dominates cooperate</a:t>
                </a:r>
              </a:p>
              <a:p>
                <a:r>
                  <a:rPr lang="en-US" dirty="0"/>
                  <a:t>(defect, defect) is the Nash equilibrium with payout (1,1) </a:t>
                </a:r>
              </a:p>
              <a:p>
                <a:r>
                  <a:rPr lang="en-US" dirty="0"/>
                  <a:t>Not pareto-optimal</a:t>
                </a:r>
              </a:p>
              <a:p>
                <a:pPr lvl="1"/>
                <a:r>
                  <a:rPr lang="en-US" dirty="0"/>
                  <a:t>With (cooperate, cooperate) both could do better with a payout of (3,3)</a:t>
                </a:r>
              </a:p>
              <a:p>
                <a:pPr lvl="1"/>
                <a:r>
                  <a:rPr lang="en-US" dirty="0"/>
                  <a:t>This constitutes the dilemma</a:t>
                </a:r>
              </a:p>
            </p:txBody>
          </p:sp>
        </mc:Choice>
        <mc:Fallback xmlns="">
          <p:sp>
            <p:nvSpPr>
              <p:cNvPr id="3" name="Inhaltsplatzhalter 2">
                <a:extLst>
                  <a:ext uri="{FF2B5EF4-FFF2-40B4-BE49-F238E27FC236}">
                    <a16:creationId xmlns:a16="http://schemas.microsoft.com/office/drawing/2014/main" id="{56BD7DC3-17C3-4B09-9D8E-F143A82B205E}"/>
                  </a:ext>
                </a:extLst>
              </p:cNvPr>
              <p:cNvSpPr>
                <a:spLocks noGrp="1" noRot="1" noChangeAspect="1" noMove="1" noResize="1" noEditPoints="1" noAdjustHandles="1" noChangeArrowheads="1" noChangeShapeType="1" noTextEdit="1"/>
              </p:cNvSpPr>
              <p:nvPr>
                <p:ph idx="1"/>
              </p:nvPr>
            </p:nvSpPr>
            <p:spPr>
              <a:xfrm>
                <a:off x="731836" y="1412875"/>
                <a:ext cx="10353856" cy="4680000"/>
              </a:xfrm>
              <a:blipFill>
                <a:blip r:embed="rId2"/>
                <a:stretch>
                  <a:fillRect l="-1236" t="-1695"/>
                </a:stretch>
              </a:blipFill>
            </p:spPr>
            <p:txBody>
              <a:bodyPr/>
              <a:lstStyle/>
              <a:p>
                <a:r>
                  <a:rPr lang="en-US">
                    <a:noFill/>
                  </a:rPr>
                  <a:t> </a:t>
                </a:r>
              </a:p>
            </p:txBody>
          </p:sp>
        </mc:Fallback>
      </mc:AlternateContent>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30.06.2021</a:t>
            </a:fld>
            <a:endParaRPr lang="de-CH" noProof="0" dirty="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2</a:t>
            </a:fld>
            <a:endParaRPr lang="de-CH" noProof="0"/>
          </a:p>
        </p:txBody>
      </p:sp>
      <p:grpSp>
        <p:nvGrpSpPr>
          <p:cNvPr id="7" name="Gruppieren 6">
            <a:extLst>
              <a:ext uri="{FF2B5EF4-FFF2-40B4-BE49-F238E27FC236}">
                <a16:creationId xmlns:a16="http://schemas.microsoft.com/office/drawing/2014/main" id="{482DA77B-11F2-49EA-B57A-7539A9852C58}"/>
              </a:ext>
            </a:extLst>
          </p:cNvPr>
          <p:cNvGrpSpPr/>
          <p:nvPr/>
        </p:nvGrpSpPr>
        <p:grpSpPr>
          <a:xfrm>
            <a:off x="7773707" y="3681986"/>
            <a:ext cx="4117533" cy="1878131"/>
            <a:chOff x="3682542" y="3585733"/>
            <a:chExt cx="4281050" cy="1952716"/>
          </a:xfrm>
        </p:grpSpPr>
        <p:sp>
          <p:nvSpPr>
            <p:cNvPr id="10" name="TextBox 9"/>
            <p:cNvSpPr txBox="1"/>
            <p:nvPr/>
          </p:nvSpPr>
          <p:spPr>
            <a:xfrm>
              <a:off x="5081846" y="4008926"/>
              <a:ext cx="1105593" cy="584775"/>
            </a:xfrm>
            <a:prstGeom prst="rect">
              <a:avLst/>
            </a:prstGeom>
            <a:noFill/>
            <a:ln>
              <a:solidFill>
                <a:schemeClr val="tx1"/>
              </a:solidFill>
            </a:ln>
          </p:spPr>
          <p:txBody>
            <a:bodyPr wrap="square" rtlCol="0">
              <a:spAutoFit/>
            </a:bodyPr>
            <a:lstStyle/>
            <a:p>
              <a:pPr algn="ctr"/>
              <a:r>
                <a:rPr lang="de-DE" sz="3200" dirty="0"/>
                <a:t>(</a:t>
              </a:r>
              <a:r>
                <a:rPr lang="de-DE" sz="3200" dirty="0">
                  <a:solidFill>
                    <a:srgbClr val="1269B0"/>
                  </a:solidFill>
                </a:rPr>
                <a:t>3</a:t>
              </a:r>
              <a:r>
                <a:rPr lang="de-DE" sz="3200" dirty="0"/>
                <a:t>,</a:t>
              </a:r>
              <a:r>
                <a:rPr lang="de-DE" sz="3200" dirty="0">
                  <a:solidFill>
                    <a:srgbClr val="FF0000"/>
                  </a:solidFill>
                </a:rPr>
                <a:t>3</a:t>
              </a:r>
              <a:r>
                <a:rPr lang="de-DE" sz="3200" dirty="0"/>
                <a:t>)</a:t>
              </a:r>
              <a:endParaRPr lang="en-US" sz="3200" dirty="0"/>
            </a:p>
          </p:txBody>
        </p:sp>
        <p:sp>
          <p:nvSpPr>
            <p:cNvPr id="18" name="TextBox 17"/>
            <p:cNvSpPr txBox="1"/>
            <p:nvPr/>
          </p:nvSpPr>
          <p:spPr>
            <a:xfrm>
              <a:off x="3707478" y="4116646"/>
              <a:ext cx="1504602" cy="369332"/>
            </a:xfrm>
            <a:prstGeom prst="rect">
              <a:avLst/>
            </a:prstGeom>
            <a:noFill/>
            <a:ln>
              <a:noFill/>
            </a:ln>
          </p:spPr>
          <p:txBody>
            <a:bodyPr wrap="square" rtlCol="0">
              <a:spAutoFit/>
            </a:bodyPr>
            <a:lstStyle/>
            <a:p>
              <a:pPr algn="ctr"/>
              <a:r>
                <a:rPr lang="de-DE" dirty="0">
                  <a:solidFill>
                    <a:srgbClr val="1269B0"/>
                  </a:solidFill>
                </a:rPr>
                <a:t>cooperate</a:t>
              </a:r>
              <a:endParaRPr lang="en-US" dirty="0">
                <a:solidFill>
                  <a:srgbClr val="1269B0"/>
                </a:solidFill>
              </a:endParaRPr>
            </a:p>
          </p:txBody>
        </p:sp>
        <p:sp>
          <p:nvSpPr>
            <p:cNvPr id="19" name="TextBox 18"/>
            <p:cNvSpPr txBox="1"/>
            <p:nvPr/>
          </p:nvSpPr>
          <p:spPr>
            <a:xfrm>
              <a:off x="6187439" y="4008925"/>
              <a:ext cx="1105593" cy="584775"/>
            </a:xfrm>
            <a:prstGeom prst="rect">
              <a:avLst/>
            </a:prstGeom>
            <a:noFill/>
            <a:ln>
              <a:solidFill>
                <a:schemeClr val="tx1"/>
              </a:solidFill>
            </a:ln>
          </p:spPr>
          <p:txBody>
            <a:bodyPr wrap="square" rtlCol="0">
              <a:spAutoFit/>
            </a:bodyPr>
            <a:lstStyle/>
            <a:p>
              <a:pPr algn="ctr"/>
              <a:r>
                <a:rPr lang="de-DE" sz="3200" dirty="0"/>
                <a:t>(</a:t>
              </a:r>
              <a:r>
                <a:rPr lang="de-DE" sz="3200" dirty="0">
                  <a:solidFill>
                    <a:srgbClr val="1269B0"/>
                  </a:solidFill>
                </a:rPr>
                <a:t>0</a:t>
              </a:r>
              <a:r>
                <a:rPr lang="de-DE" sz="3200" dirty="0"/>
                <a:t>,</a:t>
              </a:r>
              <a:r>
                <a:rPr lang="de-DE" sz="3200" dirty="0">
                  <a:solidFill>
                    <a:srgbClr val="FF0000"/>
                  </a:solidFill>
                </a:rPr>
                <a:t>5</a:t>
              </a:r>
              <a:r>
                <a:rPr lang="de-DE" sz="3200" dirty="0"/>
                <a:t>)</a:t>
              </a:r>
              <a:endParaRPr lang="en-US" sz="3200" dirty="0"/>
            </a:p>
          </p:txBody>
        </p:sp>
        <p:sp>
          <p:nvSpPr>
            <p:cNvPr id="20" name="TextBox 19"/>
            <p:cNvSpPr txBox="1"/>
            <p:nvPr/>
          </p:nvSpPr>
          <p:spPr>
            <a:xfrm>
              <a:off x="5081846" y="4593700"/>
              <a:ext cx="1105593" cy="584775"/>
            </a:xfrm>
            <a:prstGeom prst="rect">
              <a:avLst/>
            </a:prstGeom>
            <a:noFill/>
            <a:ln>
              <a:solidFill>
                <a:schemeClr val="tx1"/>
              </a:solidFill>
            </a:ln>
          </p:spPr>
          <p:txBody>
            <a:bodyPr wrap="square" rtlCol="0">
              <a:spAutoFit/>
            </a:bodyPr>
            <a:lstStyle/>
            <a:p>
              <a:pPr algn="ctr"/>
              <a:r>
                <a:rPr lang="de-DE" sz="3200" dirty="0"/>
                <a:t>(</a:t>
              </a:r>
              <a:r>
                <a:rPr lang="de-DE" sz="3200" dirty="0">
                  <a:solidFill>
                    <a:srgbClr val="1269B0"/>
                  </a:solidFill>
                </a:rPr>
                <a:t>5</a:t>
              </a:r>
              <a:r>
                <a:rPr lang="de-DE" sz="3200" dirty="0"/>
                <a:t>,</a:t>
              </a:r>
              <a:r>
                <a:rPr lang="de-DE" sz="3200" dirty="0">
                  <a:solidFill>
                    <a:srgbClr val="FF0000"/>
                  </a:solidFill>
                </a:rPr>
                <a:t>0</a:t>
              </a:r>
              <a:r>
                <a:rPr lang="de-DE" sz="3200" dirty="0"/>
                <a:t>)</a:t>
              </a:r>
              <a:endParaRPr lang="en-US" sz="3200" dirty="0"/>
            </a:p>
          </p:txBody>
        </p:sp>
        <p:sp>
          <p:nvSpPr>
            <p:cNvPr id="21" name="TextBox 20"/>
            <p:cNvSpPr txBox="1"/>
            <p:nvPr/>
          </p:nvSpPr>
          <p:spPr>
            <a:xfrm>
              <a:off x="6187439" y="4593699"/>
              <a:ext cx="1105593" cy="584775"/>
            </a:xfrm>
            <a:prstGeom prst="rect">
              <a:avLst/>
            </a:prstGeom>
            <a:solidFill>
              <a:srgbClr val="FFCC99"/>
            </a:solidFill>
            <a:ln>
              <a:solidFill>
                <a:schemeClr val="tx1"/>
              </a:solidFill>
            </a:ln>
          </p:spPr>
          <p:txBody>
            <a:bodyPr wrap="square" rtlCol="0">
              <a:spAutoFit/>
            </a:bodyPr>
            <a:lstStyle/>
            <a:p>
              <a:pPr algn="ctr"/>
              <a:r>
                <a:rPr lang="de-DE" sz="3200" dirty="0"/>
                <a:t>(</a:t>
              </a:r>
              <a:r>
                <a:rPr lang="de-DE" sz="3200" dirty="0">
                  <a:solidFill>
                    <a:srgbClr val="1269B0"/>
                  </a:solidFill>
                </a:rPr>
                <a:t>1</a:t>
              </a:r>
              <a:r>
                <a:rPr lang="de-DE" sz="3200" dirty="0"/>
                <a:t>,</a:t>
              </a:r>
              <a:r>
                <a:rPr lang="de-DE" sz="3200" dirty="0">
                  <a:solidFill>
                    <a:srgbClr val="FF0000"/>
                  </a:solidFill>
                </a:rPr>
                <a:t>1</a:t>
              </a:r>
              <a:r>
                <a:rPr lang="de-DE" sz="3200" dirty="0"/>
                <a:t>)</a:t>
              </a:r>
              <a:endParaRPr lang="en-US" sz="3200" dirty="0"/>
            </a:p>
          </p:txBody>
        </p:sp>
        <p:sp>
          <p:nvSpPr>
            <p:cNvPr id="22" name="TextBox 21"/>
            <p:cNvSpPr txBox="1"/>
            <p:nvPr/>
          </p:nvSpPr>
          <p:spPr>
            <a:xfrm>
              <a:off x="3682542" y="4701420"/>
              <a:ext cx="1504602" cy="369332"/>
            </a:xfrm>
            <a:prstGeom prst="rect">
              <a:avLst/>
            </a:prstGeom>
            <a:noFill/>
            <a:ln>
              <a:noFill/>
            </a:ln>
          </p:spPr>
          <p:txBody>
            <a:bodyPr wrap="square" rtlCol="0">
              <a:spAutoFit/>
            </a:bodyPr>
            <a:lstStyle/>
            <a:p>
              <a:pPr algn="ctr"/>
              <a:r>
                <a:rPr lang="de-DE" dirty="0">
                  <a:solidFill>
                    <a:srgbClr val="1269B0"/>
                  </a:solidFill>
                </a:rPr>
                <a:t>defect</a:t>
              </a:r>
              <a:endParaRPr lang="en-US" dirty="0">
                <a:solidFill>
                  <a:srgbClr val="1269B0"/>
                </a:solidFill>
              </a:endParaRPr>
            </a:p>
          </p:txBody>
        </p:sp>
        <p:sp>
          <p:nvSpPr>
            <p:cNvPr id="23" name="TextBox 22"/>
            <p:cNvSpPr txBox="1"/>
            <p:nvPr/>
          </p:nvSpPr>
          <p:spPr>
            <a:xfrm>
              <a:off x="4882341" y="3585733"/>
              <a:ext cx="1504602" cy="369332"/>
            </a:xfrm>
            <a:prstGeom prst="rect">
              <a:avLst/>
            </a:prstGeom>
            <a:noFill/>
            <a:ln>
              <a:noFill/>
            </a:ln>
          </p:spPr>
          <p:txBody>
            <a:bodyPr wrap="square" rtlCol="0">
              <a:spAutoFit/>
            </a:bodyPr>
            <a:lstStyle/>
            <a:p>
              <a:pPr algn="ctr"/>
              <a:r>
                <a:rPr lang="de-DE" dirty="0">
                  <a:solidFill>
                    <a:srgbClr val="FF0000"/>
                  </a:solidFill>
                </a:rPr>
                <a:t>cooperate</a:t>
              </a:r>
              <a:endParaRPr lang="en-US" dirty="0">
                <a:solidFill>
                  <a:srgbClr val="FF0000"/>
                </a:solidFill>
              </a:endParaRPr>
            </a:p>
          </p:txBody>
        </p:sp>
        <p:sp>
          <p:nvSpPr>
            <p:cNvPr id="24" name="TextBox 23"/>
            <p:cNvSpPr txBox="1"/>
            <p:nvPr/>
          </p:nvSpPr>
          <p:spPr>
            <a:xfrm>
              <a:off x="5987934" y="3585733"/>
              <a:ext cx="1504602" cy="369332"/>
            </a:xfrm>
            <a:prstGeom prst="rect">
              <a:avLst/>
            </a:prstGeom>
            <a:noFill/>
            <a:ln>
              <a:noFill/>
            </a:ln>
          </p:spPr>
          <p:txBody>
            <a:bodyPr wrap="square" rtlCol="0">
              <a:spAutoFit/>
            </a:bodyPr>
            <a:lstStyle/>
            <a:p>
              <a:pPr algn="ctr"/>
              <a:r>
                <a:rPr lang="de-DE" dirty="0">
                  <a:solidFill>
                    <a:srgbClr val="FF0000"/>
                  </a:solidFill>
                </a:rPr>
                <a:t>defect</a:t>
              </a:r>
              <a:endParaRPr lang="en-US" dirty="0">
                <a:solidFill>
                  <a:srgbClr val="FF0000"/>
                </a:solidFill>
              </a:endParaRPr>
            </a:p>
          </p:txBody>
        </p:sp>
        <p:sp>
          <p:nvSpPr>
            <p:cNvPr id="27" name="TextBox 26"/>
            <p:cNvSpPr txBox="1"/>
            <p:nvPr/>
          </p:nvSpPr>
          <p:spPr>
            <a:xfrm>
              <a:off x="5638803" y="5169117"/>
              <a:ext cx="2324789" cy="369332"/>
            </a:xfrm>
            <a:prstGeom prst="rect">
              <a:avLst/>
            </a:prstGeom>
            <a:noFill/>
            <a:ln>
              <a:noFill/>
            </a:ln>
          </p:spPr>
          <p:txBody>
            <a:bodyPr wrap="square" rtlCol="0">
              <a:spAutoFit/>
            </a:bodyPr>
            <a:lstStyle/>
            <a:p>
              <a:pPr algn="ctr"/>
              <a:r>
                <a:rPr lang="de-DE" dirty="0">
                  <a:solidFill>
                    <a:srgbClr val="FFC000"/>
                  </a:solidFill>
                </a:rPr>
                <a:t>Nash equilibrium</a:t>
              </a:r>
              <a:endParaRPr lang="en-US" dirty="0">
                <a:solidFill>
                  <a:srgbClr val="FFC000"/>
                </a:solidFill>
              </a:endParaRPr>
            </a:p>
          </p:txBody>
        </p:sp>
      </p:grpSp>
      <p:grpSp>
        <p:nvGrpSpPr>
          <p:cNvPr id="9" name="Gruppieren 8">
            <a:extLst>
              <a:ext uri="{FF2B5EF4-FFF2-40B4-BE49-F238E27FC236}">
                <a16:creationId xmlns:a16="http://schemas.microsoft.com/office/drawing/2014/main" id="{517AB778-AD2A-4C22-8D1E-A1CD4784AD37}"/>
              </a:ext>
            </a:extLst>
          </p:cNvPr>
          <p:cNvGrpSpPr/>
          <p:nvPr/>
        </p:nvGrpSpPr>
        <p:grpSpPr>
          <a:xfrm>
            <a:off x="7749216" y="696304"/>
            <a:ext cx="4314935" cy="1783416"/>
            <a:chOff x="7436395" y="791019"/>
            <a:chExt cx="4393345" cy="1815824"/>
          </a:xfrm>
        </p:grpSpPr>
        <p:grpSp>
          <p:nvGrpSpPr>
            <p:cNvPr id="8" name="Gruppieren 7">
              <a:extLst>
                <a:ext uri="{FF2B5EF4-FFF2-40B4-BE49-F238E27FC236}">
                  <a16:creationId xmlns:a16="http://schemas.microsoft.com/office/drawing/2014/main" id="{E03D9358-B6AB-4AD0-BA5C-64F3A4F441AA}"/>
                </a:ext>
              </a:extLst>
            </p:cNvPr>
            <p:cNvGrpSpPr/>
            <p:nvPr/>
          </p:nvGrpSpPr>
          <p:grpSpPr>
            <a:xfrm>
              <a:off x="7436395" y="791019"/>
              <a:ext cx="3809994" cy="1485019"/>
              <a:chOff x="7436395" y="791019"/>
              <a:chExt cx="3809994" cy="1485019"/>
            </a:xfrm>
          </p:grpSpPr>
          <p:sp>
            <p:nvSpPr>
              <p:cNvPr id="25" name="TextBox 9">
                <a:extLst>
                  <a:ext uri="{FF2B5EF4-FFF2-40B4-BE49-F238E27FC236}">
                    <a16:creationId xmlns:a16="http://schemas.microsoft.com/office/drawing/2014/main" id="{E871A482-07C4-4FD7-8EF8-807C5861F67D}"/>
                  </a:ext>
                </a:extLst>
              </p:cNvPr>
              <p:cNvSpPr txBox="1"/>
              <p:nvPr/>
            </p:nvSpPr>
            <p:spPr>
              <a:xfrm>
                <a:off x="8835698" y="1168045"/>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R</a:t>
                </a:r>
                <a:r>
                  <a:rPr lang="de-DE" sz="2800" dirty="0"/>
                  <a:t>,R)</a:t>
                </a:r>
                <a:endParaRPr lang="en-US" sz="2800" dirty="0"/>
              </a:p>
            </p:txBody>
          </p:sp>
          <p:sp>
            <p:nvSpPr>
              <p:cNvPr id="26" name="TextBox 17">
                <a:extLst>
                  <a:ext uri="{FF2B5EF4-FFF2-40B4-BE49-F238E27FC236}">
                    <a16:creationId xmlns:a16="http://schemas.microsoft.com/office/drawing/2014/main" id="{0381D1A8-0FE0-489E-A014-75EB596CE7A9}"/>
                  </a:ext>
                </a:extLst>
              </p:cNvPr>
              <p:cNvSpPr txBox="1"/>
              <p:nvPr/>
            </p:nvSpPr>
            <p:spPr>
              <a:xfrm>
                <a:off x="7461331" y="1321932"/>
                <a:ext cx="1504602" cy="369332"/>
              </a:xfrm>
              <a:prstGeom prst="rect">
                <a:avLst/>
              </a:prstGeom>
              <a:noFill/>
              <a:ln>
                <a:noFill/>
              </a:ln>
            </p:spPr>
            <p:txBody>
              <a:bodyPr wrap="square" rtlCol="0">
                <a:spAutoFit/>
              </a:bodyPr>
              <a:lstStyle/>
              <a:p>
                <a:pPr algn="ctr"/>
                <a:r>
                  <a:rPr lang="de-DE" dirty="0">
                    <a:solidFill>
                      <a:srgbClr val="1269B0"/>
                    </a:solidFill>
                  </a:rPr>
                  <a:t>cooperate</a:t>
                </a:r>
                <a:endParaRPr lang="en-US" dirty="0">
                  <a:solidFill>
                    <a:srgbClr val="1269B0"/>
                  </a:solidFill>
                </a:endParaRPr>
              </a:p>
            </p:txBody>
          </p:sp>
          <p:sp>
            <p:nvSpPr>
              <p:cNvPr id="28" name="TextBox 18">
                <a:extLst>
                  <a:ext uri="{FF2B5EF4-FFF2-40B4-BE49-F238E27FC236}">
                    <a16:creationId xmlns:a16="http://schemas.microsoft.com/office/drawing/2014/main" id="{BBFC2AD4-5D86-494E-83F8-D0D7AE832C95}"/>
                  </a:ext>
                </a:extLst>
              </p:cNvPr>
              <p:cNvSpPr txBox="1"/>
              <p:nvPr/>
            </p:nvSpPr>
            <p:spPr>
              <a:xfrm>
                <a:off x="9941291" y="1168044"/>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S</a:t>
                </a:r>
                <a:r>
                  <a:rPr lang="de-DE" sz="2800" dirty="0"/>
                  <a:t>,</a:t>
                </a:r>
                <a:r>
                  <a:rPr lang="de-DE" sz="2800" dirty="0">
                    <a:solidFill>
                      <a:srgbClr val="FF0000"/>
                    </a:solidFill>
                  </a:rPr>
                  <a:t>T</a:t>
                </a:r>
                <a:r>
                  <a:rPr lang="de-DE" sz="2800" dirty="0"/>
                  <a:t>)</a:t>
                </a:r>
                <a:endParaRPr lang="en-US" sz="2800" dirty="0"/>
              </a:p>
            </p:txBody>
          </p:sp>
          <p:sp>
            <p:nvSpPr>
              <p:cNvPr id="29" name="TextBox 19">
                <a:extLst>
                  <a:ext uri="{FF2B5EF4-FFF2-40B4-BE49-F238E27FC236}">
                    <a16:creationId xmlns:a16="http://schemas.microsoft.com/office/drawing/2014/main" id="{2C3A26D5-8642-4879-87D9-7A61DA4D8C4C}"/>
                  </a:ext>
                </a:extLst>
              </p:cNvPr>
              <p:cNvSpPr txBox="1"/>
              <p:nvPr/>
            </p:nvSpPr>
            <p:spPr>
              <a:xfrm>
                <a:off x="8835698" y="1691019"/>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T</a:t>
                </a:r>
                <a:r>
                  <a:rPr lang="de-DE" sz="2800" dirty="0"/>
                  <a:t>,</a:t>
                </a:r>
                <a:r>
                  <a:rPr lang="de-DE" sz="2800" dirty="0">
                    <a:solidFill>
                      <a:srgbClr val="FF0000"/>
                    </a:solidFill>
                  </a:rPr>
                  <a:t>S</a:t>
                </a:r>
                <a:r>
                  <a:rPr lang="de-DE" sz="2800" dirty="0"/>
                  <a:t>)</a:t>
                </a:r>
                <a:endParaRPr lang="en-US" sz="2800" dirty="0"/>
              </a:p>
            </p:txBody>
          </p:sp>
          <p:sp>
            <p:nvSpPr>
              <p:cNvPr id="30" name="TextBox 20">
                <a:extLst>
                  <a:ext uri="{FF2B5EF4-FFF2-40B4-BE49-F238E27FC236}">
                    <a16:creationId xmlns:a16="http://schemas.microsoft.com/office/drawing/2014/main" id="{C40B1318-4F2E-48D8-8816-8B4B83E87FF8}"/>
                  </a:ext>
                </a:extLst>
              </p:cNvPr>
              <p:cNvSpPr txBox="1"/>
              <p:nvPr/>
            </p:nvSpPr>
            <p:spPr>
              <a:xfrm>
                <a:off x="9941291" y="1691019"/>
                <a:ext cx="1105593" cy="523220"/>
              </a:xfrm>
              <a:prstGeom prst="rect">
                <a:avLst/>
              </a:prstGeom>
              <a:solidFill>
                <a:srgbClr val="FFCC99"/>
              </a:solidFill>
              <a:ln>
                <a:solidFill>
                  <a:schemeClr val="tx1"/>
                </a:solidFill>
              </a:ln>
            </p:spPr>
            <p:txBody>
              <a:bodyPr wrap="square" rtlCol="0">
                <a:spAutoFit/>
              </a:bodyPr>
              <a:lstStyle/>
              <a:p>
                <a:pPr algn="ctr"/>
                <a:r>
                  <a:rPr lang="de-DE" sz="2800" dirty="0"/>
                  <a:t>(</a:t>
                </a:r>
                <a:r>
                  <a:rPr lang="de-DE" sz="2800" dirty="0">
                    <a:solidFill>
                      <a:srgbClr val="1269B0"/>
                    </a:solidFill>
                  </a:rPr>
                  <a:t>P</a:t>
                </a:r>
                <a:r>
                  <a:rPr lang="de-DE" sz="2800" dirty="0"/>
                  <a:t>,</a:t>
                </a:r>
                <a:r>
                  <a:rPr lang="de-DE" sz="2800" dirty="0">
                    <a:solidFill>
                      <a:srgbClr val="FF0000"/>
                    </a:solidFill>
                  </a:rPr>
                  <a:t>P</a:t>
                </a:r>
                <a:r>
                  <a:rPr lang="de-DE" sz="2800" dirty="0"/>
                  <a:t>)</a:t>
                </a:r>
                <a:endParaRPr lang="en-US" sz="2800" dirty="0"/>
              </a:p>
            </p:txBody>
          </p:sp>
          <p:sp>
            <p:nvSpPr>
              <p:cNvPr id="31" name="TextBox 21">
                <a:extLst>
                  <a:ext uri="{FF2B5EF4-FFF2-40B4-BE49-F238E27FC236}">
                    <a16:creationId xmlns:a16="http://schemas.microsoft.com/office/drawing/2014/main" id="{F947E709-4200-412D-95DC-A357C25E3E59}"/>
                  </a:ext>
                </a:extLst>
              </p:cNvPr>
              <p:cNvSpPr txBox="1"/>
              <p:nvPr/>
            </p:nvSpPr>
            <p:spPr>
              <a:xfrm>
                <a:off x="7436395" y="1906706"/>
                <a:ext cx="1504602" cy="369332"/>
              </a:xfrm>
              <a:prstGeom prst="rect">
                <a:avLst/>
              </a:prstGeom>
              <a:noFill/>
              <a:ln>
                <a:noFill/>
              </a:ln>
            </p:spPr>
            <p:txBody>
              <a:bodyPr wrap="square" rtlCol="0">
                <a:spAutoFit/>
              </a:bodyPr>
              <a:lstStyle/>
              <a:p>
                <a:pPr algn="ctr"/>
                <a:r>
                  <a:rPr lang="de-DE" dirty="0">
                    <a:solidFill>
                      <a:srgbClr val="1269B0"/>
                    </a:solidFill>
                  </a:rPr>
                  <a:t>defect</a:t>
                </a:r>
                <a:endParaRPr lang="en-US" dirty="0">
                  <a:solidFill>
                    <a:srgbClr val="1269B0"/>
                  </a:solidFill>
                </a:endParaRPr>
              </a:p>
            </p:txBody>
          </p:sp>
          <p:sp>
            <p:nvSpPr>
              <p:cNvPr id="32" name="TextBox 22">
                <a:extLst>
                  <a:ext uri="{FF2B5EF4-FFF2-40B4-BE49-F238E27FC236}">
                    <a16:creationId xmlns:a16="http://schemas.microsoft.com/office/drawing/2014/main" id="{0FA2934E-1955-4DC0-B57F-ED52784CBF20}"/>
                  </a:ext>
                </a:extLst>
              </p:cNvPr>
              <p:cNvSpPr txBox="1"/>
              <p:nvPr/>
            </p:nvSpPr>
            <p:spPr>
              <a:xfrm>
                <a:off x="8636194" y="791019"/>
                <a:ext cx="1504602" cy="369332"/>
              </a:xfrm>
              <a:prstGeom prst="rect">
                <a:avLst/>
              </a:prstGeom>
              <a:noFill/>
              <a:ln>
                <a:noFill/>
              </a:ln>
            </p:spPr>
            <p:txBody>
              <a:bodyPr wrap="square" rtlCol="0">
                <a:spAutoFit/>
              </a:bodyPr>
              <a:lstStyle/>
              <a:p>
                <a:pPr algn="ctr"/>
                <a:r>
                  <a:rPr lang="de-DE" dirty="0">
                    <a:solidFill>
                      <a:srgbClr val="FF0000"/>
                    </a:solidFill>
                  </a:rPr>
                  <a:t>cooperate</a:t>
                </a:r>
                <a:endParaRPr lang="en-US" dirty="0">
                  <a:solidFill>
                    <a:srgbClr val="FF0000"/>
                  </a:solidFill>
                </a:endParaRPr>
              </a:p>
            </p:txBody>
          </p:sp>
          <p:sp>
            <p:nvSpPr>
              <p:cNvPr id="33" name="TextBox 23">
                <a:extLst>
                  <a:ext uri="{FF2B5EF4-FFF2-40B4-BE49-F238E27FC236}">
                    <a16:creationId xmlns:a16="http://schemas.microsoft.com/office/drawing/2014/main" id="{7A0C130D-A162-4018-B902-FDC8021518AC}"/>
                  </a:ext>
                </a:extLst>
              </p:cNvPr>
              <p:cNvSpPr txBox="1"/>
              <p:nvPr/>
            </p:nvSpPr>
            <p:spPr>
              <a:xfrm>
                <a:off x="9741787" y="791019"/>
                <a:ext cx="1504602" cy="369332"/>
              </a:xfrm>
              <a:prstGeom prst="rect">
                <a:avLst/>
              </a:prstGeom>
              <a:noFill/>
              <a:ln>
                <a:noFill/>
              </a:ln>
            </p:spPr>
            <p:txBody>
              <a:bodyPr wrap="square" rtlCol="0">
                <a:spAutoFit/>
              </a:bodyPr>
              <a:lstStyle/>
              <a:p>
                <a:pPr algn="ctr"/>
                <a:r>
                  <a:rPr lang="de-DE" dirty="0">
                    <a:solidFill>
                      <a:srgbClr val="FF0000"/>
                    </a:solidFill>
                  </a:rPr>
                  <a:t>defect</a:t>
                </a:r>
                <a:endParaRPr lang="en-US" dirty="0">
                  <a:solidFill>
                    <a:srgbClr val="FF0000"/>
                  </a:solidFill>
                </a:endParaRPr>
              </a:p>
            </p:txBody>
          </p:sp>
        </p:grpSp>
        <p:sp>
          <p:nvSpPr>
            <p:cNvPr id="34" name="TextBox 26">
              <a:extLst>
                <a:ext uri="{FF2B5EF4-FFF2-40B4-BE49-F238E27FC236}">
                  <a16:creationId xmlns:a16="http://schemas.microsoft.com/office/drawing/2014/main" id="{9332EAEB-3AE5-439A-9B72-6321579B4685}"/>
                </a:ext>
              </a:extLst>
            </p:cNvPr>
            <p:cNvSpPr txBox="1"/>
            <p:nvPr/>
          </p:nvSpPr>
          <p:spPr>
            <a:xfrm>
              <a:off x="9504951" y="2237511"/>
              <a:ext cx="2324789" cy="369332"/>
            </a:xfrm>
            <a:prstGeom prst="rect">
              <a:avLst/>
            </a:prstGeom>
            <a:noFill/>
            <a:ln>
              <a:noFill/>
            </a:ln>
          </p:spPr>
          <p:txBody>
            <a:bodyPr wrap="square" rtlCol="0">
              <a:spAutoFit/>
            </a:bodyPr>
            <a:lstStyle/>
            <a:p>
              <a:pPr algn="ctr"/>
              <a:r>
                <a:rPr lang="de-DE" dirty="0">
                  <a:solidFill>
                    <a:srgbClr val="FFC000"/>
                  </a:solidFill>
                </a:rPr>
                <a:t>Nash equilibrium</a:t>
              </a:r>
              <a:endParaRPr lang="en-US" dirty="0">
                <a:solidFill>
                  <a:srgbClr val="FFC000"/>
                </a:solidFill>
              </a:endParaRPr>
            </a:p>
          </p:txBody>
        </p:sp>
      </p:grpSp>
      <p:cxnSp>
        <p:nvCxnSpPr>
          <p:cNvPr id="12" name="Gerade Verbindung mit Pfeil 11">
            <a:extLst>
              <a:ext uri="{FF2B5EF4-FFF2-40B4-BE49-F238E27FC236}">
                <a16:creationId xmlns:a16="http://schemas.microsoft.com/office/drawing/2014/main" id="{9764928C-5048-4C3E-9B26-20DEA8337EFB}"/>
              </a:ext>
            </a:extLst>
          </p:cNvPr>
          <p:cNvCxnSpPr/>
          <p:nvPr/>
        </p:nvCxnSpPr>
        <p:spPr>
          <a:xfrm>
            <a:off x="10182928" y="2550695"/>
            <a:ext cx="0" cy="120218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1925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FE22A1-56F7-4FF9-8A90-D307E67331DC}"/>
              </a:ext>
            </a:extLst>
          </p:cNvPr>
          <p:cNvSpPr>
            <a:spLocks noGrp="1"/>
          </p:cNvSpPr>
          <p:nvPr>
            <p:ph type="title"/>
          </p:nvPr>
        </p:nvSpPr>
        <p:spPr/>
        <p:txBody>
          <a:bodyPr/>
          <a:lstStyle/>
          <a:p>
            <a:r>
              <a:rPr lang="en-US" dirty="0"/>
              <a:t>Introduction – Repeated Prisoner‘s Dilemma (RPD)</a:t>
            </a:r>
          </a:p>
        </p:txBody>
      </p:sp>
      <p:sp>
        <p:nvSpPr>
          <p:cNvPr id="3" name="Inhaltsplatzhalter 2">
            <a:extLst>
              <a:ext uri="{FF2B5EF4-FFF2-40B4-BE49-F238E27FC236}">
                <a16:creationId xmlns:a16="http://schemas.microsoft.com/office/drawing/2014/main" id="{56BD7DC3-17C3-4B09-9D8E-F143A82B205E}"/>
              </a:ext>
            </a:extLst>
          </p:cNvPr>
          <p:cNvSpPr>
            <a:spLocks noGrp="1"/>
          </p:cNvSpPr>
          <p:nvPr>
            <p:ph idx="1"/>
          </p:nvPr>
        </p:nvSpPr>
        <p:spPr>
          <a:xfrm>
            <a:off x="731837" y="1251242"/>
            <a:ext cx="6192666" cy="4680000"/>
          </a:xfrm>
        </p:spPr>
        <p:txBody>
          <a:bodyPr/>
          <a:lstStyle/>
          <a:p>
            <a:r>
              <a:rPr lang="en-US" dirty="0"/>
              <a:t>Players play the prisoner‘s dilemma repeatedly against each other.</a:t>
            </a:r>
            <a:endParaRPr lang="en-US" i="1" dirty="0"/>
          </a:p>
          <a:p>
            <a:r>
              <a:rPr lang="en-US" dirty="0"/>
              <a:t>Each player is interested in maximizing his total payout.</a:t>
            </a:r>
          </a:p>
          <a:p>
            <a:r>
              <a:rPr lang="en-US" dirty="0"/>
              <a:t>Each player can react to opponents' choices.</a:t>
            </a:r>
          </a:p>
          <a:p>
            <a:r>
              <a:rPr lang="en-US" dirty="0"/>
              <a:t>Selection of possible strategies:</a:t>
            </a:r>
          </a:p>
          <a:p>
            <a:pPr lvl="1"/>
            <a:r>
              <a:rPr lang="de-DE" sz="1600" b="1" dirty="0"/>
              <a:t>Random</a:t>
            </a:r>
            <a:r>
              <a:rPr lang="de-DE" sz="1600" dirty="0"/>
              <a:t>: play randomly cooperate or defect</a:t>
            </a:r>
          </a:p>
          <a:p>
            <a:pPr lvl="1"/>
            <a:r>
              <a:rPr lang="en-US" sz="1600" b="1" dirty="0"/>
              <a:t>Always cooperate</a:t>
            </a:r>
          </a:p>
          <a:p>
            <a:pPr lvl="1"/>
            <a:r>
              <a:rPr lang="en-US" sz="1600" b="1" dirty="0"/>
              <a:t>Always defect</a:t>
            </a:r>
          </a:p>
          <a:p>
            <a:pPr lvl="1"/>
            <a:r>
              <a:rPr lang="en-US" sz="1600" b="1" dirty="0"/>
              <a:t>Tit-for-tat (TFT)</a:t>
            </a:r>
            <a:r>
              <a:rPr lang="en-US" sz="1600" dirty="0"/>
              <a:t>: copy opponent's last move</a:t>
            </a:r>
          </a:p>
          <a:p>
            <a:pPr lvl="1"/>
            <a:r>
              <a:rPr lang="en-US" sz="1600" b="1" dirty="0"/>
              <a:t>Grim trigger (GT)</a:t>
            </a:r>
            <a:r>
              <a:rPr lang="en-US" sz="1600" dirty="0"/>
              <a:t>:</a:t>
            </a:r>
            <a:r>
              <a:rPr lang="en-US" sz="1600" b="1" dirty="0"/>
              <a:t> </a:t>
            </a:r>
            <a:r>
              <a:rPr lang="en-US" sz="1600" dirty="0"/>
              <a:t>start defecting as soon as opponent defects once and never stop defecting</a:t>
            </a:r>
          </a:p>
          <a:p>
            <a:pPr lvl="1"/>
            <a:r>
              <a:rPr lang="en-US" sz="1600" b="1" dirty="0"/>
              <a:t>Tit-for-tat defect (TFTD)</a:t>
            </a:r>
            <a:r>
              <a:rPr lang="en-US" sz="1600" dirty="0"/>
              <a:t>: This strategy starts with D and, in the subsequent rounds, copies the opponent's last move.</a:t>
            </a:r>
          </a:p>
          <a:p>
            <a:pPr lvl="1"/>
            <a:r>
              <a:rPr lang="en-US" sz="1600" b="1" dirty="0"/>
              <a:t>Tit-for-two-tats (TF2T)</a:t>
            </a:r>
            <a:r>
              <a:rPr lang="en-US" sz="1600" dirty="0"/>
              <a:t>: This strategy starts with C in rounds 1 and 2 and plays D only if the opponent played D the last two moves</a:t>
            </a:r>
            <a:endParaRPr lang="de-DE" dirty="0"/>
          </a:p>
          <a:p>
            <a:pPr lvl="1"/>
            <a:endParaRPr lang="de-DE" dirty="0"/>
          </a:p>
        </p:txBody>
      </p:sp>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3</a:t>
            </a:fld>
            <a:endParaRPr lang="de-CH" noProof="0"/>
          </a:p>
        </p:txBody>
      </p:sp>
      <p:sp>
        <p:nvSpPr>
          <p:cNvPr id="29" name="Rounded Rectangle 28"/>
          <p:cNvSpPr/>
          <p:nvPr/>
        </p:nvSpPr>
        <p:spPr>
          <a:xfrm>
            <a:off x="7827499" y="1251242"/>
            <a:ext cx="3424843" cy="4467914"/>
          </a:xfrm>
          <a:prstGeom prst="roundRect">
            <a:avLst>
              <a:gd name="adj" fmla="val 2336"/>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8362124" y="1328529"/>
            <a:ext cx="2355592" cy="461665"/>
          </a:xfrm>
          <a:prstGeom prst="rect">
            <a:avLst/>
          </a:prstGeom>
          <a:noFill/>
          <a:ln>
            <a:noFill/>
          </a:ln>
        </p:spPr>
        <p:txBody>
          <a:bodyPr wrap="square" rtlCol="0">
            <a:spAutoFit/>
          </a:bodyPr>
          <a:lstStyle/>
          <a:p>
            <a:pPr algn="ctr"/>
            <a:r>
              <a:rPr lang="de-DE" sz="2400" dirty="0"/>
              <a:t>Related Work</a:t>
            </a:r>
            <a:endParaRPr lang="en-US" sz="2400" dirty="0"/>
          </a:p>
        </p:txBody>
      </p:sp>
      <p:sp>
        <p:nvSpPr>
          <p:cNvPr id="25" name="TextBox 24"/>
          <p:cNvSpPr txBox="1"/>
          <p:nvPr/>
        </p:nvSpPr>
        <p:spPr>
          <a:xfrm>
            <a:off x="7844500" y="1935798"/>
            <a:ext cx="3294554" cy="3662541"/>
          </a:xfrm>
          <a:prstGeom prst="rect">
            <a:avLst/>
          </a:prstGeom>
          <a:noFill/>
          <a:ln>
            <a:noFill/>
          </a:ln>
        </p:spPr>
        <p:txBody>
          <a:bodyPr wrap="square" rtlCol="0">
            <a:spAutoFit/>
          </a:bodyPr>
          <a:lstStyle/>
          <a:p>
            <a:pPr marL="342900" indent="-342900">
              <a:buFont typeface="Arial" panose="020B0604020202020204" pitchFamily="34" charset="0"/>
              <a:buChar char="•"/>
            </a:pPr>
            <a:r>
              <a:rPr lang="de-DE" dirty="0"/>
              <a:t>The Evolution of Cooperation </a:t>
            </a:r>
            <a:r>
              <a:rPr lang="de-DE" sz="1600" dirty="0">
                <a:solidFill>
                  <a:schemeClr val="tx1">
                    <a:lumMod val="50000"/>
                    <a:lumOff val="50000"/>
                  </a:schemeClr>
                </a:solidFill>
              </a:rPr>
              <a:t>[Axelrod, 1981]</a:t>
            </a:r>
          </a:p>
          <a:p>
            <a:endParaRPr lang="de-DE" sz="1600" dirty="0">
              <a:solidFill>
                <a:schemeClr val="tx1">
                  <a:lumMod val="50000"/>
                  <a:lumOff val="50000"/>
                </a:schemeClr>
              </a:solidFill>
            </a:endParaRPr>
          </a:p>
          <a:p>
            <a:pPr marL="342900" indent="-342900">
              <a:buFont typeface="Arial" panose="020B0604020202020204" pitchFamily="34" charset="0"/>
              <a:buChar char="•"/>
            </a:pPr>
            <a:r>
              <a:rPr lang="en-US" dirty="0"/>
              <a:t>Cooperation under the Shadow of the Future: Experimental Evidence from Infinitely Repeated Games</a:t>
            </a:r>
            <a:r>
              <a:rPr lang="en-US" sz="2000" dirty="0"/>
              <a:t> </a:t>
            </a:r>
            <a:r>
              <a:rPr lang="en-US" dirty="0">
                <a:solidFill>
                  <a:schemeClr val="tx1">
                    <a:lumMod val="50000"/>
                    <a:lumOff val="50000"/>
                  </a:schemeClr>
                </a:solidFill>
              </a:rPr>
              <a:t>[</a:t>
            </a:r>
            <a:r>
              <a:rPr lang="en-US" dirty="0" err="1">
                <a:solidFill>
                  <a:schemeClr val="tx1">
                    <a:lumMod val="50000"/>
                    <a:lumOff val="50000"/>
                  </a:schemeClr>
                </a:solidFill>
              </a:rPr>
              <a:t>B</a:t>
            </a:r>
            <a:r>
              <a:rPr lang="en-US" sz="1600" dirty="0" err="1">
                <a:solidFill>
                  <a:schemeClr val="tx1">
                    <a:lumMod val="50000"/>
                    <a:lumOff val="50000"/>
                  </a:schemeClr>
                </a:solidFill>
              </a:rPr>
              <a:t>ó</a:t>
            </a:r>
            <a:r>
              <a:rPr lang="en-US" sz="1600" dirty="0">
                <a:solidFill>
                  <a:schemeClr val="tx1">
                    <a:lumMod val="50000"/>
                    <a:lumOff val="50000"/>
                  </a:schemeClr>
                </a:solidFill>
              </a:rPr>
              <a:t>, 2005</a:t>
            </a:r>
            <a:r>
              <a:rPr lang="en-US" dirty="0">
                <a:solidFill>
                  <a:schemeClr val="tx1">
                    <a:lumMod val="50000"/>
                    <a:lumOff val="50000"/>
                  </a:schemeClr>
                </a:solidFill>
              </a:rPr>
              <a:t>]</a:t>
            </a:r>
          </a:p>
          <a:p>
            <a:r>
              <a:rPr lang="en-US" dirty="0">
                <a:solidFill>
                  <a:schemeClr val="tx1">
                    <a:lumMod val="50000"/>
                    <a:lumOff val="50000"/>
                  </a:schemeClr>
                </a:solidFill>
              </a:rPr>
              <a:t> </a:t>
            </a:r>
          </a:p>
          <a:p>
            <a:pPr marL="342900" indent="-342900">
              <a:buFont typeface="Arial" panose="020B0604020202020204" pitchFamily="34" charset="0"/>
              <a:buChar char="•"/>
            </a:pPr>
            <a:r>
              <a:rPr lang="en-US" dirty="0"/>
              <a:t>Morality Metrics On Iterated Prisoner's Dilemma Players </a:t>
            </a:r>
            <a:r>
              <a:rPr lang="en-US" sz="1600" dirty="0">
                <a:solidFill>
                  <a:schemeClr val="tx1">
                    <a:lumMod val="50000"/>
                    <a:lumOff val="50000"/>
                  </a:schemeClr>
                </a:solidFill>
              </a:rPr>
              <a:t>[Singer, 2014]</a:t>
            </a:r>
            <a:r>
              <a:rPr lang="en-US" sz="1600" dirty="0"/>
              <a:t>   </a:t>
            </a:r>
            <a:endParaRPr lang="en-US" dirty="0"/>
          </a:p>
        </p:txBody>
      </p:sp>
    </p:spTree>
    <p:extLst>
      <p:ext uri="{BB962C8B-B14F-4D97-AF65-F5344CB8AC3E}">
        <p14:creationId xmlns:p14="http://schemas.microsoft.com/office/powerpoint/2010/main" val="7247696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FE22A1-56F7-4FF9-8A90-D307E67331DC}"/>
              </a:ext>
            </a:extLst>
          </p:cNvPr>
          <p:cNvSpPr>
            <a:spLocks noGrp="1"/>
          </p:cNvSpPr>
          <p:nvPr>
            <p:ph type="title"/>
          </p:nvPr>
        </p:nvSpPr>
        <p:spPr/>
        <p:txBody>
          <a:bodyPr/>
          <a:lstStyle/>
          <a:p>
            <a:r>
              <a:rPr lang="en-US" dirty="0"/>
              <a:t>Introduction – Infinite Prisoner‘s Dilemma (IPD)</a:t>
            </a:r>
          </a:p>
        </p:txBody>
      </p:sp>
      <p:sp>
        <p:nvSpPr>
          <p:cNvPr id="3" name="Inhaltsplatzhalter 2">
            <a:extLst>
              <a:ext uri="{FF2B5EF4-FFF2-40B4-BE49-F238E27FC236}">
                <a16:creationId xmlns:a16="http://schemas.microsoft.com/office/drawing/2014/main" id="{56BD7DC3-17C3-4B09-9D8E-F143A82B205E}"/>
              </a:ext>
            </a:extLst>
          </p:cNvPr>
          <p:cNvSpPr>
            <a:spLocks noGrp="1"/>
          </p:cNvSpPr>
          <p:nvPr>
            <p:ph idx="1"/>
          </p:nvPr>
        </p:nvSpPr>
        <p:spPr>
          <a:xfrm>
            <a:off x="731837" y="1251242"/>
            <a:ext cx="6192666" cy="4680000"/>
          </a:xfrm>
        </p:spPr>
        <p:txBody>
          <a:bodyPr/>
          <a:lstStyle/>
          <a:p>
            <a:r>
              <a:rPr lang="en-US" dirty="0"/>
              <a:t>Natural extension to the Repeated Prisoner’s Dilemma</a:t>
            </a:r>
          </a:p>
          <a:p>
            <a:r>
              <a:rPr lang="en-US" dirty="0"/>
              <a:t>“Simulates” an infinite amount of rounds </a:t>
            </a:r>
            <a:endParaRPr lang="de-DE" dirty="0"/>
          </a:p>
          <a:p>
            <a:r>
              <a:rPr lang="en-US" dirty="0"/>
              <a:t>As sum of payoffs generally does not converge:</a:t>
            </a:r>
          </a:p>
          <a:p>
            <a:endParaRPr lang="en-US" dirty="0"/>
          </a:p>
          <a:p>
            <a:endParaRPr lang="en-US" dirty="0"/>
          </a:p>
          <a:p>
            <a:endParaRPr lang="en-US" dirty="0"/>
          </a:p>
          <a:p>
            <a:endParaRPr lang="en-US" dirty="0"/>
          </a:p>
          <a:p>
            <a:endParaRPr lang="en-US" dirty="0"/>
          </a:p>
          <a:p>
            <a:r>
              <a:rPr lang="en-US" dirty="0"/>
              <a:t>We can explicitly compute the expected payoff of two strategies in such a game (see Appendix A)</a:t>
            </a:r>
          </a:p>
          <a:p>
            <a:endParaRPr lang="en-US" dirty="0"/>
          </a:p>
        </p:txBody>
      </p:sp>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4</a:t>
            </a:fld>
            <a:endParaRPr lang="de-CH" noProof="0"/>
          </a:p>
        </p:txBody>
      </p:sp>
      <p:sp>
        <p:nvSpPr>
          <p:cNvPr id="29" name="Rounded Rectangle 28"/>
          <p:cNvSpPr/>
          <p:nvPr/>
        </p:nvSpPr>
        <p:spPr>
          <a:xfrm>
            <a:off x="7827499" y="1251242"/>
            <a:ext cx="3424843" cy="4467914"/>
          </a:xfrm>
          <a:prstGeom prst="roundRect">
            <a:avLst>
              <a:gd name="adj" fmla="val 2336"/>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8362124" y="1328529"/>
            <a:ext cx="2355592" cy="461665"/>
          </a:xfrm>
          <a:prstGeom prst="rect">
            <a:avLst/>
          </a:prstGeom>
          <a:noFill/>
          <a:ln>
            <a:noFill/>
          </a:ln>
        </p:spPr>
        <p:txBody>
          <a:bodyPr wrap="square" rtlCol="0">
            <a:spAutoFit/>
          </a:bodyPr>
          <a:lstStyle/>
          <a:p>
            <a:pPr algn="ctr"/>
            <a:r>
              <a:rPr lang="de-DE" sz="2400" dirty="0"/>
              <a:t>Related Work</a:t>
            </a:r>
            <a:endParaRPr lang="en-US" sz="2400" dirty="0"/>
          </a:p>
        </p:txBody>
      </p:sp>
      <p:sp>
        <p:nvSpPr>
          <p:cNvPr id="25" name="TextBox 24"/>
          <p:cNvSpPr txBox="1"/>
          <p:nvPr/>
        </p:nvSpPr>
        <p:spPr>
          <a:xfrm>
            <a:off x="7844500" y="1935798"/>
            <a:ext cx="3294554" cy="2862322"/>
          </a:xfrm>
          <a:prstGeom prst="rect">
            <a:avLst/>
          </a:prstGeom>
          <a:noFill/>
          <a:ln>
            <a:noFill/>
          </a:ln>
        </p:spPr>
        <p:txBody>
          <a:bodyPr wrap="square" rtlCol="0">
            <a:spAutoFit/>
          </a:bodyPr>
          <a:lstStyle/>
          <a:p>
            <a:pPr marL="342900" indent="-342900">
              <a:buFont typeface="Arial" panose="020B0604020202020204" pitchFamily="34" charset="0"/>
              <a:buChar char="•"/>
            </a:pPr>
            <a:r>
              <a:rPr lang="en-US" altLang="en-US" dirty="0">
                <a:latin typeface="Arial Unicode MS"/>
              </a:rPr>
              <a:t>Cooperation in the Infinitely Repeated Prisoners′ Dilemma with Perturbations</a:t>
            </a:r>
            <a:r>
              <a:rPr lang="en-US" altLang="en-US" sz="800" dirty="0"/>
              <a:t> </a:t>
            </a:r>
            <a:r>
              <a:rPr lang="de-DE" sz="1600" dirty="0">
                <a:solidFill>
                  <a:schemeClr val="tx1">
                    <a:lumMod val="50000"/>
                    <a:lumOff val="50000"/>
                  </a:schemeClr>
                </a:solidFill>
              </a:rPr>
              <a:t>[Watson, 1994]</a:t>
            </a:r>
          </a:p>
          <a:p>
            <a:endParaRPr lang="de-DE" sz="1600" dirty="0">
              <a:solidFill>
                <a:schemeClr val="tx1">
                  <a:lumMod val="50000"/>
                  <a:lumOff val="50000"/>
                </a:schemeClr>
              </a:solidFill>
            </a:endParaRPr>
          </a:p>
          <a:p>
            <a:pPr marL="342900" indent="-342900">
              <a:buFont typeface="Arial" panose="020B0604020202020204" pitchFamily="34" charset="0"/>
              <a:buChar char="•"/>
            </a:pPr>
            <a:r>
              <a:rPr lang="en-US" dirty="0"/>
              <a:t>Cooperation under the Shadow of the Future: Experimental Evidence from Infinitely Repeated Games</a:t>
            </a:r>
            <a:r>
              <a:rPr lang="en-US" sz="2000" dirty="0"/>
              <a:t> </a:t>
            </a:r>
            <a:r>
              <a:rPr lang="en-US" dirty="0">
                <a:solidFill>
                  <a:schemeClr val="tx1">
                    <a:lumMod val="50000"/>
                    <a:lumOff val="50000"/>
                  </a:schemeClr>
                </a:solidFill>
              </a:rPr>
              <a:t>[</a:t>
            </a:r>
            <a:r>
              <a:rPr lang="en-US" dirty="0" err="1">
                <a:solidFill>
                  <a:schemeClr val="tx1">
                    <a:lumMod val="50000"/>
                    <a:lumOff val="50000"/>
                  </a:schemeClr>
                </a:solidFill>
              </a:rPr>
              <a:t>B</a:t>
            </a:r>
            <a:r>
              <a:rPr lang="en-US" sz="1600" dirty="0" err="1">
                <a:solidFill>
                  <a:schemeClr val="tx1">
                    <a:lumMod val="50000"/>
                    <a:lumOff val="50000"/>
                  </a:schemeClr>
                </a:solidFill>
              </a:rPr>
              <a:t>ó</a:t>
            </a:r>
            <a:r>
              <a:rPr lang="en-US" sz="1600" dirty="0">
                <a:solidFill>
                  <a:schemeClr val="tx1">
                    <a:lumMod val="50000"/>
                    <a:lumOff val="50000"/>
                  </a:schemeClr>
                </a:solidFill>
              </a:rPr>
              <a:t>, 2005</a:t>
            </a:r>
            <a:r>
              <a:rPr lang="en-US" dirty="0">
                <a:solidFill>
                  <a:schemeClr val="tx1">
                    <a:lumMod val="50000"/>
                    <a:lumOff val="50000"/>
                  </a:schemeClr>
                </a:solidFill>
              </a:rPr>
              <a:t>]</a:t>
            </a:r>
          </a:p>
        </p:txBody>
      </p:sp>
      <mc:AlternateContent xmlns:mc="http://schemas.openxmlformats.org/markup-compatibility/2006" xmlns:a14="http://schemas.microsoft.com/office/drawing/2010/main">
        <mc:Choice Requires="a14">
          <p:sp>
            <p:nvSpPr>
              <p:cNvPr id="9" name="Textfeld 8">
                <a:extLst>
                  <a:ext uri="{FF2B5EF4-FFF2-40B4-BE49-F238E27FC236}">
                    <a16:creationId xmlns:a16="http://schemas.microsoft.com/office/drawing/2014/main" id="{BEB0F5F9-0F0D-477B-AC2D-5A96372E2C9B}"/>
                  </a:ext>
                </a:extLst>
              </p:cNvPr>
              <p:cNvSpPr txBox="1"/>
              <p:nvPr/>
            </p:nvSpPr>
            <p:spPr>
              <a:xfrm>
                <a:off x="2545473" y="2798293"/>
                <a:ext cx="2716065" cy="369332"/>
              </a:xfrm>
              <a:prstGeom prst="rect">
                <a:avLst/>
              </a:prstGeom>
              <a:noFill/>
            </p:spPr>
            <p:txBody>
              <a:bodyPr wrap="none" rtlCol="0">
                <a:spAutoFit/>
              </a:bodyPr>
              <a:lstStyle/>
              <a:p>
                <a:r>
                  <a:rPr lang="en-US" b="1" dirty="0"/>
                  <a:t>Shadow of the future </a:t>
                </a:r>
                <a14:m>
                  <m:oMath xmlns:m="http://schemas.openxmlformats.org/officeDocument/2006/math">
                    <m:r>
                      <a:rPr lang="de-DE" b="1" i="1" smtClean="0">
                        <a:latin typeface="Cambria Math" panose="02040503050406030204" pitchFamily="18" charset="0"/>
                      </a:rPr>
                      <m:t>𝝎</m:t>
                    </m:r>
                  </m:oMath>
                </a14:m>
                <a:endParaRPr lang="en-US" b="1" dirty="0"/>
              </a:p>
            </p:txBody>
          </p:sp>
        </mc:Choice>
        <mc:Fallback xmlns="">
          <p:sp>
            <p:nvSpPr>
              <p:cNvPr id="9" name="Textfeld 8">
                <a:extLst>
                  <a:ext uri="{FF2B5EF4-FFF2-40B4-BE49-F238E27FC236}">
                    <a16:creationId xmlns:a16="http://schemas.microsoft.com/office/drawing/2014/main" id="{BEB0F5F9-0F0D-477B-AC2D-5A96372E2C9B}"/>
                  </a:ext>
                </a:extLst>
              </p:cNvPr>
              <p:cNvSpPr txBox="1">
                <a:spLocks noRot="1" noChangeAspect="1" noMove="1" noResize="1" noEditPoints="1" noAdjustHandles="1" noChangeArrowheads="1" noChangeShapeType="1" noTextEdit="1"/>
              </p:cNvSpPr>
              <p:nvPr/>
            </p:nvSpPr>
            <p:spPr>
              <a:xfrm>
                <a:off x="2545473" y="2798293"/>
                <a:ext cx="2716065" cy="369332"/>
              </a:xfrm>
              <a:prstGeom prst="rect">
                <a:avLst/>
              </a:prstGeom>
              <a:blipFill>
                <a:blip r:embed="rId2"/>
                <a:stretch>
                  <a:fillRect l="-2022" t="-8197" b="-2459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feld 13">
                <a:extLst>
                  <a:ext uri="{FF2B5EF4-FFF2-40B4-BE49-F238E27FC236}">
                    <a16:creationId xmlns:a16="http://schemas.microsoft.com/office/drawing/2014/main" id="{56822C25-A375-471D-9622-34710DB39B47}"/>
                  </a:ext>
                </a:extLst>
              </p:cNvPr>
              <p:cNvSpPr txBox="1"/>
              <p:nvPr/>
            </p:nvSpPr>
            <p:spPr>
              <a:xfrm>
                <a:off x="731837" y="3397160"/>
                <a:ext cx="6749861" cy="646331"/>
              </a:xfrm>
              <a:prstGeom prst="rect">
                <a:avLst/>
              </a:prstGeom>
              <a:noFill/>
            </p:spPr>
            <p:txBody>
              <a:bodyPr wrap="none" rtlCol="0">
                <a:spAutoFit/>
              </a:bodyPr>
              <a:lstStyle/>
              <a:p>
                <a:pPr marL="285750" indent="-285750">
                  <a:buFontTx/>
                  <a:buChar char="-"/>
                </a:pPr>
                <a:r>
                  <a:rPr lang="en-US" dirty="0"/>
                  <a:t>We discount future rewards by a factor of </a:t>
                </a:r>
                <a14:m>
                  <m:oMath xmlns:m="http://schemas.openxmlformats.org/officeDocument/2006/math">
                    <m:r>
                      <a:rPr lang="en-US" b="0" i="0" smtClean="0">
                        <a:latin typeface="Cambria Math" panose="02040503050406030204" pitchFamily="18" charset="0"/>
                      </a:rPr>
                      <m:t>0&lt;</m:t>
                    </m:r>
                    <m:r>
                      <a:rPr lang="en-US" i="1">
                        <a:latin typeface="Cambria Math" panose="02040503050406030204" pitchFamily="18" charset="0"/>
                      </a:rPr>
                      <m:t>𝜔</m:t>
                    </m:r>
                    <m:r>
                      <a:rPr lang="en-US" b="0" i="1" smtClean="0">
                        <a:latin typeface="Cambria Math" panose="02040503050406030204" pitchFamily="18" charset="0"/>
                      </a:rPr>
                      <m:t>&lt;1</m:t>
                    </m:r>
                  </m:oMath>
                </a14:m>
                <a:endParaRPr lang="en-US" dirty="0"/>
              </a:p>
              <a:p>
                <a:pPr marL="285750" indent="-285750">
                  <a:buFontTx/>
                  <a:buChar char="-"/>
                </a:pPr>
                <a:r>
                  <a:rPr lang="en-US" dirty="0"/>
                  <a:t>The reward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𝑟</m:t>
                        </m:r>
                      </m:e>
                      <m:sub>
                        <m:r>
                          <a:rPr lang="en-US" b="0" i="1" smtClean="0">
                            <a:latin typeface="Cambria Math" panose="02040503050406030204" pitchFamily="18" charset="0"/>
                          </a:rPr>
                          <m:t>𝑘</m:t>
                        </m:r>
                      </m:sub>
                    </m:sSub>
                  </m:oMath>
                </a14:m>
                <a:r>
                  <a:rPr lang="en-US" dirty="0"/>
                  <a:t> k steps into the future gets multiplied with </a:t>
                </a:r>
                <a14:m>
                  <m:oMath xmlns:m="http://schemas.openxmlformats.org/officeDocument/2006/math">
                    <m:sSup>
                      <m:sSupPr>
                        <m:ctrlPr>
                          <a:rPr lang="en-US" b="0" i="1" smtClean="0">
                            <a:latin typeface="Cambria Math" panose="02040503050406030204" pitchFamily="18" charset="0"/>
                          </a:rPr>
                        </m:ctrlPr>
                      </m:sSupPr>
                      <m:e>
                        <m:r>
                          <a:rPr lang="en-US" i="1">
                            <a:latin typeface="Cambria Math" panose="02040503050406030204" pitchFamily="18" charset="0"/>
                          </a:rPr>
                          <m:t>𝜔</m:t>
                        </m:r>
                      </m:e>
                      <m:sup>
                        <m:r>
                          <a:rPr lang="en-US" b="0" i="1" smtClean="0">
                            <a:latin typeface="Cambria Math" panose="02040503050406030204" pitchFamily="18" charset="0"/>
                          </a:rPr>
                          <m:t>𝑘</m:t>
                        </m:r>
                      </m:sup>
                    </m:sSup>
                  </m:oMath>
                </a14:m>
                <a:r>
                  <a:rPr lang="en-US" dirty="0"/>
                  <a:t> </a:t>
                </a:r>
              </a:p>
            </p:txBody>
          </p:sp>
        </mc:Choice>
        <mc:Fallback xmlns="">
          <p:sp>
            <p:nvSpPr>
              <p:cNvPr id="14" name="Textfeld 13">
                <a:extLst>
                  <a:ext uri="{FF2B5EF4-FFF2-40B4-BE49-F238E27FC236}">
                    <a16:creationId xmlns:a16="http://schemas.microsoft.com/office/drawing/2014/main" id="{56822C25-A375-471D-9622-34710DB39B47}"/>
                  </a:ext>
                </a:extLst>
              </p:cNvPr>
              <p:cNvSpPr txBox="1">
                <a:spLocks noRot="1" noChangeAspect="1" noMove="1" noResize="1" noEditPoints="1" noAdjustHandles="1" noChangeArrowheads="1" noChangeShapeType="1" noTextEdit="1"/>
              </p:cNvSpPr>
              <p:nvPr/>
            </p:nvSpPr>
            <p:spPr>
              <a:xfrm>
                <a:off x="731837" y="3397160"/>
                <a:ext cx="6749861" cy="646331"/>
              </a:xfrm>
              <a:prstGeom prst="rect">
                <a:avLst/>
              </a:prstGeom>
              <a:blipFill>
                <a:blip r:embed="rId3"/>
                <a:stretch>
                  <a:fillRect l="-542" t="-4717" b="-15094"/>
                </a:stretch>
              </a:blipFill>
            </p:spPr>
            <p:txBody>
              <a:bodyPr/>
              <a:lstStyle/>
              <a:p>
                <a:r>
                  <a:rPr lang="en-US">
                    <a:noFill/>
                  </a:rPr>
                  <a:t> </a:t>
                </a:r>
              </a:p>
            </p:txBody>
          </p:sp>
        </mc:Fallback>
      </mc:AlternateContent>
    </p:spTree>
    <p:extLst>
      <p:ext uri="{BB962C8B-B14F-4D97-AF65-F5344CB8AC3E}">
        <p14:creationId xmlns:p14="http://schemas.microsoft.com/office/powerpoint/2010/main" val="40872429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FE22A1-56F7-4FF9-8A90-D307E67331DC}"/>
              </a:ext>
            </a:extLst>
          </p:cNvPr>
          <p:cNvSpPr>
            <a:spLocks noGrp="1"/>
          </p:cNvSpPr>
          <p:nvPr>
            <p:ph type="title"/>
          </p:nvPr>
        </p:nvSpPr>
        <p:spPr/>
        <p:txBody>
          <a:bodyPr/>
          <a:lstStyle/>
          <a:p>
            <a:r>
              <a:rPr lang="en-US" dirty="0"/>
              <a:t>Introduction – Spatial Prisoner‘s Dilemma</a:t>
            </a:r>
          </a:p>
        </p:txBody>
      </p:sp>
      <p:sp>
        <p:nvSpPr>
          <p:cNvPr id="3" name="Inhaltsplatzhalter 2">
            <a:extLst>
              <a:ext uri="{FF2B5EF4-FFF2-40B4-BE49-F238E27FC236}">
                <a16:creationId xmlns:a16="http://schemas.microsoft.com/office/drawing/2014/main" id="{56BD7DC3-17C3-4B09-9D8E-F143A82B205E}"/>
              </a:ext>
            </a:extLst>
          </p:cNvPr>
          <p:cNvSpPr>
            <a:spLocks noGrp="1"/>
          </p:cNvSpPr>
          <p:nvPr>
            <p:ph idx="1"/>
          </p:nvPr>
        </p:nvSpPr>
        <p:spPr>
          <a:xfrm>
            <a:off x="731837" y="1298685"/>
            <a:ext cx="6192666" cy="4680000"/>
          </a:xfrm>
        </p:spPr>
        <p:txBody>
          <a:bodyPr/>
          <a:lstStyle/>
          <a:p>
            <a:r>
              <a:rPr lang="en-US" dirty="0"/>
              <a:t>Players play the prisoner‘s dilemma repeatedly against each other on a two-dimensional, discrete map.</a:t>
            </a:r>
            <a:endParaRPr lang="en-US" i="1" dirty="0"/>
          </a:p>
          <a:p>
            <a:r>
              <a:rPr lang="en-US" dirty="0"/>
              <a:t>Each player is interested in maximizing his total payout.</a:t>
            </a:r>
          </a:p>
          <a:p>
            <a:r>
              <a:rPr lang="en-US" dirty="0"/>
              <a:t>Each player can react to opponents' choices.</a:t>
            </a:r>
          </a:p>
          <a:p>
            <a:r>
              <a:rPr lang="de-DE" dirty="0"/>
              <a:t>Migration and Imitation are possible.</a:t>
            </a:r>
          </a:p>
          <a:p>
            <a:r>
              <a:rPr lang="en-US" dirty="0"/>
              <a:t>Several works also deal with evolutionary strategies that develop new behaviors through a survival-of-the-fittest selection process </a:t>
            </a:r>
          </a:p>
          <a:p>
            <a:pPr lvl="1"/>
            <a:r>
              <a:rPr lang="en-US" dirty="0"/>
              <a:t>Our simulations however build on the Imitate-and-Migrate paradigm</a:t>
            </a:r>
          </a:p>
        </p:txBody>
      </p:sp>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5</a:t>
            </a:fld>
            <a:endParaRPr lang="de-CH" noProof="0"/>
          </a:p>
        </p:txBody>
      </p:sp>
      <p:sp>
        <p:nvSpPr>
          <p:cNvPr id="29" name="Rounded Rectangle 28"/>
          <p:cNvSpPr/>
          <p:nvPr/>
        </p:nvSpPr>
        <p:spPr>
          <a:xfrm>
            <a:off x="7057505" y="1160351"/>
            <a:ext cx="4738255" cy="5232136"/>
          </a:xfrm>
          <a:prstGeom prst="roundRect">
            <a:avLst>
              <a:gd name="adj" fmla="val 2336"/>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8318138" y="1298685"/>
            <a:ext cx="2355592" cy="461665"/>
          </a:xfrm>
          <a:prstGeom prst="rect">
            <a:avLst/>
          </a:prstGeom>
          <a:noFill/>
          <a:ln>
            <a:noFill/>
          </a:ln>
        </p:spPr>
        <p:txBody>
          <a:bodyPr wrap="square" rtlCol="0">
            <a:spAutoFit/>
          </a:bodyPr>
          <a:lstStyle/>
          <a:p>
            <a:pPr algn="ctr"/>
            <a:r>
              <a:rPr lang="de-DE" sz="2400" dirty="0"/>
              <a:t>Related Work</a:t>
            </a:r>
            <a:endParaRPr lang="en-US" sz="2400" dirty="0"/>
          </a:p>
        </p:txBody>
      </p:sp>
      <p:sp>
        <p:nvSpPr>
          <p:cNvPr id="25" name="TextBox 24"/>
          <p:cNvSpPr txBox="1"/>
          <p:nvPr/>
        </p:nvSpPr>
        <p:spPr>
          <a:xfrm>
            <a:off x="7304173" y="1858154"/>
            <a:ext cx="4383522" cy="4370427"/>
          </a:xfrm>
          <a:prstGeom prst="rect">
            <a:avLst/>
          </a:prstGeom>
          <a:noFill/>
          <a:ln>
            <a:noFill/>
          </a:ln>
        </p:spPr>
        <p:txBody>
          <a:bodyPr wrap="square" rtlCol="0">
            <a:spAutoFit/>
          </a:bodyPr>
          <a:lstStyle/>
          <a:p>
            <a:pPr marL="342900" indent="-342900">
              <a:buFont typeface="Arial" panose="020B0604020202020204" pitchFamily="34" charset="0"/>
              <a:buChar char="•"/>
            </a:pPr>
            <a:r>
              <a:rPr lang="en-US" dirty="0"/>
              <a:t>Evolutionary Games and Spatial Chaos </a:t>
            </a:r>
            <a:r>
              <a:rPr lang="de-DE" sz="1600" dirty="0">
                <a:solidFill>
                  <a:schemeClr val="tx1">
                    <a:lumMod val="50000"/>
                    <a:lumOff val="50000"/>
                  </a:schemeClr>
                </a:solidFill>
              </a:rPr>
              <a:t>[Nowak, 1992]</a:t>
            </a:r>
          </a:p>
          <a:p>
            <a:pPr marL="342900" indent="-342900">
              <a:buFont typeface="Arial" panose="020B0604020202020204" pitchFamily="34" charset="0"/>
              <a:buChar char="•"/>
            </a:pPr>
            <a:r>
              <a:rPr lang="en-US" dirty="0"/>
              <a:t>A Spatial Iterated Prisoners Dilemma Game Simulation With Movement </a:t>
            </a:r>
            <a:r>
              <a:rPr lang="en-US" dirty="0">
                <a:solidFill>
                  <a:schemeClr val="tx1">
                    <a:lumMod val="50000"/>
                    <a:lumOff val="50000"/>
                  </a:schemeClr>
                </a:solidFill>
              </a:rPr>
              <a:t>[</a:t>
            </a:r>
            <a:r>
              <a:rPr lang="en-US" sz="1600" dirty="0" err="1">
                <a:solidFill>
                  <a:schemeClr val="tx1">
                    <a:lumMod val="50000"/>
                    <a:lumOff val="50000"/>
                  </a:schemeClr>
                </a:solidFill>
              </a:rPr>
              <a:t>Majeski</a:t>
            </a:r>
            <a:r>
              <a:rPr lang="en-US" sz="1600" dirty="0">
                <a:solidFill>
                  <a:schemeClr val="tx1">
                    <a:lumMod val="50000"/>
                    <a:lumOff val="50000"/>
                  </a:schemeClr>
                </a:solidFill>
              </a:rPr>
              <a:t>, 1997</a:t>
            </a:r>
            <a:r>
              <a:rPr lang="en-US" dirty="0">
                <a:solidFill>
                  <a:schemeClr val="tx1">
                    <a:lumMod val="50000"/>
                    <a:lumOff val="50000"/>
                  </a:schemeClr>
                </a:solidFill>
              </a:rPr>
              <a:t>]</a:t>
            </a:r>
          </a:p>
          <a:p>
            <a:pPr marL="342900" indent="-342900">
              <a:buFont typeface="Arial" panose="020B0604020202020204" pitchFamily="34" charset="0"/>
              <a:buChar char="•"/>
            </a:pPr>
            <a:r>
              <a:rPr lang="en-US" dirty="0"/>
              <a:t>Evolutionary Analysis on Spatial Locality in n-Person Iterated Prisoner‘s Dilemma </a:t>
            </a:r>
            <a:r>
              <a:rPr lang="en-US" sz="1600" dirty="0">
                <a:solidFill>
                  <a:schemeClr val="tx1">
                    <a:lumMod val="50000"/>
                    <a:lumOff val="50000"/>
                  </a:schemeClr>
                </a:solidFill>
              </a:rPr>
              <a:t>[Suzuki, 2003]</a:t>
            </a:r>
            <a:r>
              <a:rPr lang="en-US" sz="1600" dirty="0"/>
              <a:t> </a:t>
            </a:r>
          </a:p>
          <a:p>
            <a:pPr marL="342900" indent="-342900">
              <a:buFont typeface="Arial" panose="020B0604020202020204" pitchFamily="34" charset="0"/>
              <a:buChar char="•"/>
            </a:pPr>
            <a:r>
              <a:rPr lang="en-US" dirty="0"/>
              <a:t>Spatial Strategies in a Generalized Spatial Prisoner’s Dilemma </a:t>
            </a:r>
            <a:r>
              <a:rPr lang="en-US" sz="1600" dirty="0">
                <a:solidFill>
                  <a:schemeClr val="tx1">
                    <a:lumMod val="50000"/>
                    <a:lumOff val="50000"/>
                  </a:schemeClr>
                </a:solidFill>
              </a:rPr>
              <a:t>[Ishida, 2005]</a:t>
            </a:r>
            <a:r>
              <a:rPr lang="en-US" dirty="0"/>
              <a:t> </a:t>
            </a:r>
            <a:endParaRPr lang="de-DE" sz="2000" dirty="0"/>
          </a:p>
          <a:p>
            <a:pPr marL="342900" indent="-342900">
              <a:buFont typeface="Arial" panose="020B0604020202020204" pitchFamily="34" charset="0"/>
              <a:buChar char="•"/>
            </a:pPr>
            <a:r>
              <a:rPr lang="en-US" dirty="0"/>
              <a:t>Spatial Order Prevails Over Memory in Boosting Cooperation in the Iterated Prisoner’s Dilemma </a:t>
            </a:r>
            <a:r>
              <a:rPr lang="en-US" sz="1600" dirty="0">
                <a:solidFill>
                  <a:schemeClr val="tx1">
                    <a:lumMod val="50000"/>
                    <a:lumOff val="50000"/>
                  </a:schemeClr>
                </a:solidFill>
              </a:rPr>
              <a:t>[Alonso-</a:t>
            </a:r>
            <a:r>
              <a:rPr lang="en-US" sz="1600" dirty="0" err="1">
                <a:solidFill>
                  <a:schemeClr val="tx1">
                    <a:lumMod val="50000"/>
                    <a:lumOff val="50000"/>
                  </a:schemeClr>
                </a:solidFill>
              </a:rPr>
              <a:t>Sanz</a:t>
            </a:r>
            <a:r>
              <a:rPr lang="en-US" sz="1600" dirty="0">
                <a:solidFill>
                  <a:schemeClr val="tx1">
                    <a:lumMod val="50000"/>
                    <a:lumOff val="50000"/>
                  </a:schemeClr>
                </a:solidFill>
              </a:rPr>
              <a:t>, 2009]</a:t>
            </a:r>
          </a:p>
        </p:txBody>
      </p:sp>
    </p:spTree>
    <p:extLst>
      <p:ext uri="{BB962C8B-B14F-4D97-AF65-F5344CB8AC3E}">
        <p14:creationId xmlns:p14="http://schemas.microsoft.com/office/powerpoint/2010/main" val="36076649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6</a:t>
            </a:fld>
            <a:endParaRPr lang="de-CH" noProof="0"/>
          </a:p>
        </p:txBody>
      </p:sp>
      <mc:AlternateContent xmlns:mc="http://schemas.openxmlformats.org/markup-compatibility/2006" xmlns:a14="http://schemas.microsoft.com/office/drawing/2010/main">
        <mc:Choice Requires="a14">
          <p:sp>
            <p:nvSpPr>
              <p:cNvPr id="13" name="Google Shape;55;p13">
                <a:extLst>
                  <a:ext uri="{FF2B5EF4-FFF2-40B4-BE49-F238E27FC236}">
                    <a16:creationId xmlns:a16="http://schemas.microsoft.com/office/drawing/2014/main" id="{0C1F6244-3CB6-4370-856E-1241EDB845A5}"/>
                  </a:ext>
                </a:extLst>
              </p:cNvPr>
              <p:cNvSpPr txBox="1">
                <a:spLocks/>
              </p:cNvSpPr>
              <p:nvPr/>
            </p:nvSpPr>
            <p:spPr>
              <a:xfrm>
                <a:off x="415596" y="1451868"/>
                <a:ext cx="7733789" cy="4555200"/>
              </a:xfrm>
              <a:prstGeom prst="rect">
                <a:avLst/>
              </a:prstGeom>
            </p:spPr>
            <p:txBody>
              <a:bodyPr spcFirstLastPara="1" vert="horz" wrap="square" lIns="121900" tIns="121900" rIns="121900" bIns="121900" rtlCol="0" anchor="t" anchorCtr="0">
                <a:normAutofit fontScale="92500" lnSpcReduction="10000"/>
              </a:bodyPr>
              <a:lstStyle>
                <a:lvl1pPr marL="270000" indent="-270000" algn="l" defTabSz="914400" rtl="0" eaLnBrk="1" latinLnBrk="0" hangingPunct="1">
                  <a:lnSpc>
                    <a:spcPct val="100000"/>
                  </a:lnSpc>
                  <a:spcBef>
                    <a:spcPts val="1000"/>
                  </a:spcBef>
                  <a:buFont typeface="Arial" panose="020B0604020202020204" pitchFamily="34" charset="0"/>
                  <a:buChar char="•"/>
                  <a:defRPr sz="1800" kern="1200">
                    <a:solidFill>
                      <a:schemeClr val="tx1"/>
                    </a:solidFill>
                    <a:latin typeface="+mn-lt"/>
                    <a:ea typeface="+mn-ea"/>
                    <a:cs typeface="+mn-cs"/>
                  </a:defRPr>
                </a:lvl1pPr>
                <a:lvl2pPr marL="538163"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2pPr>
                <a:lvl3pPr marL="81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3pPr>
                <a:lvl4pPr marL="1080000"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4pPr>
                <a:lvl5pPr marL="135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Tx/>
                  <a:buChar char="-"/>
                </a:pPr>
                <a:r>
                  <a:rPr lang="en" dirty="0"/>
                  <a:t>Runs games between neighbors in epochs</a:t>
                </a:r>
              </a:p>
              <a:p>
                <a:pPr marL="285750" indent="-285750">
                  <a:buFontTx/>
                  <a:buChar char="-"/>
                </a:pPr>
                <a:r>
                  <a:rPr lang="en-US" dirty="0"/>
                  <a:t>Games on the edge wrap around</a:t>
                </a:r>
              </a:p>
              <a:p>
                <a:pPr marL="285750" indent="-285750">
                  <a:buFontTx/>
                  <a:buChar char="-"/>
                </a:pPr>
                <a:r>
                  <a:rPr lang="en-US" dirty="0"/>
                  <a:t>The players track previous games in a history</a:t>
                </a:r>
              </a:p>
              <a:p>
                <a:pPr marL="285750" indent="-285750">
                  <a:buFontTx/>
                  <a:buChar char="-"/>
                </a:pPr>
                <a:r>
                  <a:rPr lang="en-US" dirty="0"/>
                  <a:t>With probability </a:t>
                </a:r>
                <a14:m>
                  <m:oMath xmlns:m="http://schemas.openxmlformats.org/officeDocument/2006/math">
                    <m:sSub>
                      <m:sSubPr>
                        <m:ctrlPr>
                          <a:rPr lang="de-DE" i="1" smtClean="0">
                            <a:latin typeface="Cambria Math" panose="02040503050406030204" pitchFamily="18" charset="0"/>
                          </a:rPr>
                        </m:ctrlPr>
                      </m:sSubPr>
                      <m:e>
                        <m:r>
                          <a:rPr lang="de-DE" i="1" smtClean="0">
                            <a:latin typeface="Cambria Math" panose="02040503050406030204" pitchFamily="18" charset="0"/>
                          </a:rPr>
                          <m:t>𝑖</m:t>
                        </m:r>
                      </m:e>
                      <m:sub>
                        <m:r>
                          <a:rPr lang="de-DE" i="1" smtClean="0">
                            <a:latin typeface="Cambria Math" panose="02040503050406030204" pitchFamily="18" charset="0"/>
                          </a:rPr>
                          <m:t>𝑘</m:t>
                        </m:r>
                      </m:sub>
                    </m:sSub>
                  </m:oMath>
                </a14:m>
                <a:r>
                  <a:rPr lang="en-US" dirty="0"/>
                  <a:t>:</a:t>
                </a:r>
              </a:p>
              <a:p>
                <a:pPr marL="895335" lvl="1" indent="-285750">
                  <a:buFontTx/>
                  <a:buChar char="-"/>
                </a:pPr>
                <a:r>
                  <a:rPr lang="en-US" dirty="0"/>
                  <a:t>Player k imitates the most successful neighbor’s strategy</a:t>
                </a:r>
              </a:p>
              <a:p>
                <a:pPr marL="285750" indent="-285750">
                  <a:buFontTx/>
                  <a:buChar char="-"/>
                </a:pPr>
                <a:r>
                  <a:rPr lang="en-US" dirty="0"/>
                  <a:t>With probability </a:t>
                </a:r>
                <a14:m>
                  <m:oMath xmlns:m="http://schemas.openxmlformats.org/officeDocument/2006/math">
                    <m:sSub>
                      <m:sSubPr>
                        <m:ctrlPr>
                          <a:rPr lang="de-DE" i="1">
                            <a:latin typeface="Cambria Math" panose="02040503050406030204" pitchFamily="18" charset="0"/>
                          </a:rPr>
                        </m:ctrlPr>
                      </m:sSubPr>
                      <m:e>
                        <m:r>
                          <a:rPr lang="de-DE" i="1" smtClean="0">
                            <a:latin typeface="Cambria Math" panose="02040503050406030204" pitchFamily="18" charset="0"/>
                          </a:rPr>
                          <m:t>𝑚</m:t>
                        </m:r>
                      </m:e>
                      <m:sub>
                        <m:r>
                          <a:rPr lang="de-DE" i="1">
                            <a:latin typeface="Cambria Math" panose="02040503050406030204" pitchFamily="18" charset="0"/>
                          </a:rPr>
                          <m:t>𝑘</m:t>
                        </m:r>
                      </m:sub>
                    </m:sSub>
                    <m:r>
                      <a:rPr lang="de-DE" i="1">
                        <a:latin typeface="Cambria Math" panose="02040503050406030204" pitchFamily="18" charset="0"/>
                      </a:rPr>
                      <m:t> </m:t>
                    </m:r>
                  </m:oMath>
                </a14:m>
                <a:r>
                  <a:rPr lang="en-US" dirty="0"/>
                  <a:t>:</a:t>
                </a:r>
              </a:p>
              <a:p>
                <a:pPr marL="895335" lvl="1" indent="-285750">
                  <a:buFontTx/>
                  <a:buChar char="-"/>
                </a:pPr>
                <a:r>
                  <a:rPr lang="en-US" dirty="0"/>
                  <a:t>Player k migrate to the most promising free spot in their reach</a:t>
                </a:r>
              </a:p>
              <a:p>
                <a:pPr marL="285750" indent="-285750">
                  <a:buFontTx/>
                  <a:buChar char="-"/>
                </a:pPr>
                <a:r>
                  <a:rPr lang="en-US" dirty="0"/>
                  <a:t>Important notes:</a:t>
                </a:r>
              </a:p>
              <a:p>
                <a:pPr marL="895335" lvl="1" indent="-285750">
                  <a:buFontTx/>
                  <a:buChar char="-"/>
                </a:pPr>
                <a:r>
                  <a:rPr lang="en-US" sz="1600" b="1" dirty="0"/>
                  <a:t>Histories are on player basis:</a:t>
                </a:r>
                <a:r>
                  <a:rPr lang="en-US" sz="1600" dirty="0"/>
                  <a:t> They survive changes in strategy and location</a:t>
                </a:r>
              </a:p>
              <a:p>
                <a:pPr marL="895335" lvl="1" indent="-285750">
                  <a:buFontTx/>
                  <a:buChar char="-"/>
                </a:pPr>
                <a:r>
                  <a:rPr lang="en-US" sz="1600" b="1" dirty="0"/>
                  <a:t>Probabilities </a:t>
                </a:r>
                <a14:m>
                  <m:oMath xmlns:m="http://schemas.openxmlformats.org/officeDocument/2006/math">
                    <m:sSub>
                      <m:sSubPr>
                        <m:ctrlPr>
                          <a:rPr lang="de-DE" sz="1600" b="1" i="1">
                            <a:latin typeface="Cambria Math" panose="02040503050406030204" pitchFamily="18" charset="0"/>
                          </a:rPr>
                        </m:ctrlPr>
                      </m:sSubPr>
                      <m:e>
                        <m:r>
                          <a:rPr lang="de-DE" sz="1600" b="1" i="1">
                            <a:latin typeface="Cambria Math" panose="02040503050406030204" pitchFamily="18" charset="0"/>
                          </a:rPr>
                          <m:t>𝒊</m:t>
                        </m:r>
                      </m:e>
                      <m:sub>
                        <m:r>
                          <a:rPr lang="de-DE" sz="1600" b="1" i="1">
                            <a:latin typeface="Cambria Math" panose="02040503050406030204" pitchFamily="18" charset="0"/>
                          </a:rPr>
                          <m:t>𝒌</m:t>
                        </m:r>
                      </m:sub>
                    </m:sSub>
                  </m:oMath>
                </a14:m>
                <a:r>
                  <a:rPr lang="en-US" sz="1600" b="1" dirty="0"/>
                  <a:t>, </a:t>
                </a:r>
                <a14:m>
                  <m:oMath xmlns:m="http://schemas.openxmlformats.org/officeDocument/2006/math">
                    <m:sSub>
                      <m:sSubPr>
                        <m:ctrlPr>
                          <a:rPr lang="de-DE" sz="1600" b="1" i="1">
                            <a:latin typeface="Cambria Math" panose="02040503050406030204" pitchFamily="18" charset="0"/>
                          </a:rPr>
                        </m:ctrlPr>
                      </m:sSubPr>
                      <m:e>
                        <m:r>
                          <a:rPr lang="de-DE" sz="1600" b="1" i="1">
                            <a:latin typeface="Cambria Math" panose="02040503050406030204" pitchFamily="18" charset="0"/>
                          </a:rPr>
                          <m:t>𝒎</m:t>
                        </m:r>
                      </m:e>
                      <m:sub>
                        <m:r>
                          <a:rPr lang="de-DE" sz="1600" b="1" i="1">
                            <a:latin typeface="Cambria Math" panose="02040503050406030204" pitchFamily="18" charset="0"/>
                          </a:rPr>
                          <m:t>𝒌</m:t>
                        </m:r>
                      </m:sub>
                    </m:sSub>
                  </m:oMath>
                </a14:m>
                <a:r>
                  <a:rPr lang="en-US" sz="1600" b="1" dirty="0"/>
                  <a:t> are specific to a player and not a strategy</a:t>
                </a:r>
              </a:p>
              <a:p>
                <a:pPr marL="895335" lvl="1" indent="-285750">
                  <a:buFontTx/>
                  <a:buChar char="-"/>
                </a:pPr>
                <a:r>
                  <a:rPr lang="en-US" sz="1600" b="1" dirty="0"/>
                  <a:t>Usually </a:t>
                </a:r>
              </a:p>
              <a:p>
                <a:pPr marL="1504919" lvl="2" indent="-285750">
                  <a:buFontTx/>
                  <a:buChar char="-"/>
                </a:pPr>
                <a:r>
                  <a:rPr lang="en-US" sz="1600" b="1" dirty="0"/>
                  <a:t>All players with the same starting strategy have same parameters</a:t>
                </a:r>
              </a:p>
              <a:p>
                <a:pPr marL="1504919" lvl="2" indent="-285750">
                  <a:buFontTx/>
                  <a:buChar char="-"/>
                </a:pPr>
                <a:r>
                  <a:rPr lang="en-US" sz="1600" b="1" dirty="0"/>
                  <a:t>The imitation and play window has size 1 and the migration window has size 3</a:t>
                </a:r>
              </a:p>
            </p:txBody>
          </p:sp>
        </mc:Choice>
        <mc:Fallback xmlns="">
          <p:sp>
            <p:nvSpPr>
              <p:cNvPr id="13" name="Google Shape;55;p13">
                <a:extLst>
                  <a:ext uri="{FF2B5EF4-FFF2-40B4-BE49-F238E27FC236}">
                    <a16:creationId xmlns:a16="http://schemas.microsoft.com/office/drawing/2014/main" id="{0C1F6244-3CB6-4370-856E-1241EDB845A5}"/>
                  </a:ext>
                </a:extLst>
              </p:cNvPr>
              <p:cNvSpPr txBox="1">
                <a:spLocks noRot="1" noChangeAspect="1" noMove="1" noResize="1" noEditPoints="1" noAdjustHandles="1" noChangeArrowheads="1" noChangeShapeType="1" noTextEdit="1"/>
              </p:cNvSpPr>
              <p:nvPr/>
            </p:nvSpPr>
            <p:spPr>
              <a:xfrm>
                <a:off x="415596" y="1451868"/>
                <a:ext cx="7733789" cy="4555200"/>
              </a:xfrm>
              <a:prstGeom prst="rect">
                <a:avLst/>
              </a:prstGeom>
              <a:blipFill>
                <a:blip r:embed="rId2"/>
                <a:stretch>
                  <a:fillRect/>
                </a:stretch>
              </a:blipFill>
            </p:spPr>
            <p:txBody>
              <a:bodyPr/>
              <a:lstStyle/>
              <a:p>
                <a:r>
                  <a:rPr lang="en-US">
                    <a:noFill/>
                  </a:rPr>
                  <a:t> </a:t>
                </a:r>
              </a:p>
            </p:txBody>
          </p:sp>
        </mc:Fallback>
      </mc:AlternateContent>
      <p:pic>
        <p:nvPicPr>
          <p:cNvPr id="14" name="Google Shape;56;p13">
            <a:extLst>
              <a:ext uri="{FF2B5EF4-FFF2-40B4-BE49-F238E27FC236}">
                <a16:creationId xmlns:a16="http://schemas.microsoft.com/office/drawing/2014/main" id="{1296252D-3343-4317-A2FA-A8F65FE315D8}"/>
              </a:ext>
            </a:extLst>
          </p:cNvPr>
          <p:cNvPicPr preferRelativeResize="0"/>
          <p:nvPr/>
        </p:nvPicPr>
        <p:blipFill>
          <a:blip r:embed="rId3">
            <a:alphaModFix/>
          </a:blip>
          <a:stretch>
            <a:fillRect/>
          </a:stretch>
        </p:blipFill>
        <p:spPr>
          <a:xfrm>
            <a:off x="8206237" y="1536633"/>
            <a:ext cx="3570167" cy="3563600"/>
          </a:xfrm>
          <a:prstGeom prst="rect">
            <a:avLst/>
          </a:prstGeom>
          <a:noFill/>
          <a:ln>
            <a:noFill/>
          </a:ln>
        </p:spPr>
      </p:pic>
      <p:sp>
        <p:nvSpPr>
          <p:cNvPr id="15" name="Rechteck 14">
            <a:extLst>
              <a:ext uri="{FF2B5EF4-FFF2-40B4-BE49-F238E27FC236}">
                <a16:creationId xmlns:a16="http://schemas.microsoft.com/office/drawing/2014/main" id="{C2ACDB33-EB1E-4096-A501-953E296A7337}"/>
              </a:ext>
            </a:extLst>
          </p:cNvPr>
          <p:cNvSpPr/>
          <p:nvPr/>
        </p:nvSpPr>
        <p:spPr>
          <a:xfrm>
            <a:off x="10263562" y="3369468"/>
            <a:ext cx="216000" cy="21600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hteck 15">
            <a:extLst>
              <a:ext uri="{FF2B5EF4-FFF2-40B4-BE49-F238E27FC236}">
                <a16:creationId xmlns:a16="http://schemas.microsoft.com/office/drawing/2014/main" id="{556EA3DB-D79C-455B-901F-AF73A7AC0532}"/>
              </a:ext>
            </a:extLst>
          </p:cNvPr>
          <p:cNvSpPr/>
          <p:nvPr/>
        </p:nvSpPr>
        <p:spPr>
          <a:xfrm>
            <a:off x="10119562" y="3225468"/>
            <a:ext cx="504000" cy="5040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Verbinder: gewinkelt 16">
            <a:extLst>
              <a:ext uri="{FF2B5EF4-FFF2-40B4-BE49-F238E27FC236}">
                <a16:creationId xmlns:a16="http://schemas.microsoft.com/office/drawing/2014/main" id="{5D2B312F-E445-4CB8-9A3C-BDF73BD7241B}"/>
              </a:ext>
            </a:extLst>
          </p:cNvPr>
          <p:cNvCxnSpPr>
            <a:cxnSpLocks/>
          </p:cNvCxnSpPr>
          <p:nvPr/>
        </p:nvCxnSpPr>
        <p:spPr>
          <a:xfrm rot="5400000" flipH="1" flipV="1">
            <a:off x="8862853" y="4323816"/>
            <a:ext cx="2139057" cy="662362"/>
          </a:xfrm>
          <a:prstGeom prst="bentConnector3">
            <a:avLst>
              <a:gd name="adj1" fmla="val -318"/>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8" name="Textfeld 17">
            <a:extLst>
              <a:ext uri="{FF2B5EF4-FFF2-40B4-BE49-F238E27FC236}">
                <a16:creationId xmlns:a16="http://schemas.microsoft.com/office/drawing/2014/main" id="{0E5D6713-95AE-4EE9-BD47-A540CD3BA905}"/>
              </a:ext>
            </a:extLst>
          </p:cNvPr>
          <p:cNvSpPr txBox="1"/>
          <p:nvPr/>
        </p:nvSpPr>
        <p:spPr>
          <a:xfrm>
            <a:off x="7802638" y="5425879"/>
            <a:ext cx="2479974" cy="338554"/>
          </a:xfrm>
          <a:prstGeom prst="rect">
            <a:avLst/>
          </a:prstGeom>
          <a:noFill/>
        </p:spPr>
        <p:txBody>
          <a:bodyPr wrap="none" rtlCol="0">
            <a:spAutoFit/>
          </a:bodyPr>
          <a:lstStyle/>
          <a:p>
            <a:r>
              <a:rPr lang="en-US" sz="1600" b="1" dirty="0">
                <a:solidFill>
                  <a:srgbClr val="1F407A"/>
                </a:solidFill>
              </a:rPr>
              <a:t>Play / Imitation Window</a:t>
            </a:r>
          </a:p>
        </p:txBody>
      </p:sp>
      <p:cxnSp>
        <p:nvCxnSpPr>
          <p:cNvPr id="19" name="Verbinder: gewinkelt 18">
            <a:extLst>
              <a:ext uri="{FF2B5EF4-FFF2-40B4-BE49-F238E27FC236}">
                <a16:creationId xmlns:a16="http://schemas.microsoft.com/office/drawing/2014/main" id="{6E55F665-75CD-4746-A817-72EA0CFDB14D}"/>
              </a:ext>
            </a:extLst>
          </p:cNvPr>
          <p:cNvCxnSpPr>
            <a:cxnSpLocks/>
          </p:cNvCxnSpPr>
          <p:nvPr/>
        </p:nvCxnSpPr>
        <p:spPr>
          <a:xfrm rot="5400000" flipH="1" flipV="1">
            <a:off x="8847904" y="4508269"/>
            <a:ext cx="2509663" cy="1003067"/>
          </a:xfrm>
          <a:prstGeom prst="bentConnector3">
            <a:avLst>
              <a:gd name="adj1" fmla="val -98"/>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feld 19">
            <a:extLst>
              <a:ext uri="{FF2B5EF4-FFF2-40B4-BE49-F238E27FC236}">
                <a16:creationId xmlns:a16="http://schemas.microsoft.com/office/drawing/2014/main" id="{FA97AD0F-FD36-48BA-8C53-2AA3456F1877}"/>
              </a:ext>
            </a:extLst>
          </p:cNvPr>
          <p:cNvSpPr txBox="1"/>
          <p:nvPr/>
        </p:nvSpPr>
        <p:spPr>
          <a:xfrm>
            <a:off x="8330026" y="5933936"/>
            <a:ext cx="1952586" cy="338554"/>
          </a:xfrm>
          <a:prstGeom prst="rect">
            <a:avLst/>
          </a:prstGeom>
          <a:noFill/>
        </p:spPr>
        <p:txBody>
          <a:bodyPr wrap="none" rtlCol="0">
            <a:spAutoFit/>
          </a:bodyPr>
          <a:lstStyle/>
          <a:p>
            <a:r>
              <a:rPr lang="en-US" sz="1600" b="1" dirty="0">
                <a:solidFill>
                  <a:srgbClr val="1F407A"/>
                </a:solidFill>
              </a:rPr>
              <a:t>Migration Window</a:t>
            </a:r>
          </a:p>
        </p:txBody>
      </p:sp>
      <p:sp>
        <p:nvSpPr>
          <p:cNvPr id="21" name="Titel 1">
            <a:extLst>
              <a:ext uri="{FF2B5EF4-FFF2-40B4-BE49-F238E27FC236}">
                <a16:creationId xmlns:a16="http://schemas.microsoft.com/office/drawing/2014/main" id="{F570A9B7-3B48-4922-B94E-23E5F62FA02B}"/>
              </a:ext>
            </a:extLst>
          </p:cNvPr>
          <p:cNvSpPr txBox="1">
            <a:spLocks/>
          </p:cNvSpPr>
          <p:nvPr/>
        </p:nvSpPr>
        <p:spPr>
          <a:xfrm>
            <a:off x="731837" y="260351"/>
            <a:ext cx="10728325" cy="900000"/>
          </a:xfrm>
          <a:prstGeom prst="rect">
            <a:avLst/>
          </a:prstGeom>
        </p:spPr>
        <p:txBody>
          <a:bodyPr spcFirstLastPara="1" vert="horz" wrap="square" lIns="91425" tIns="91425" rIns="91425" bIns="91425" rtlCol="0" anchor="t" anchorCtr="0">
            <a:normAutofit/>
          </a:bodyPr>
          <a:lstStyle>
            <a:lvl1pPr lvl="0" algn="l" defTabSz="914400" rtl="0" eaLnBrk="1" latinLnBrk="0" hangingPunct="1">
              <a:lnSpc>
                <a:spcPct val="90000"/>
              </a:lnSpc>
              <a:spcBef>
                <a:spcPts val="0"/>
              </a:spcBef>
              <a:spcAft>
                <a:spcPts val="0"/>
              </a:spcAft>
              <a:buSzPts val="2800"/>
              <a:buNone/>
              <a:defRPr sz="26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 dirty="0"/>
              <a:t>Implementation: Baseline</a:t>
            </a:r>
            <a:endParaRPr lang="de-CH" dirty="0"/>
          </a:p>
        </p:txBody>
      </p:sp>
    </p:spTree>
    <p:extLst>
      <p:ext uri="{BB962C8B-B14F-4D97-AF65-F5344CB8AC3E}">
        <p14:creationId xmlns:p14="http://schemas.microsoft.com/office/powerpoint/2010/main" val="3039161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7</a:t>
            </a:fld>
            <a:endParaRPr lang="de-CH" noProof="0"/>
          </a:p>
        </p:txBody>
      </p:sp>
      <p:sp>
        <p:nvSpPr>
          <p:cNvPr id="5" name="Titel 1">
            <a:extLst>
              <a:ext uri="{FF2B5EF4-FFF2-40B4-BE49-F238E27FC236}">
                <a16:creationId xmlns:a16="http://schemas.microsoft.com/office/drawing/2014/main" id="{25CBCE10-4F7B-4C52-B2D8-04393DE9EBFB}"/>
              </a:ext>
            </a:extLst>
          </p:cNvPr>
          <p:cNvSpPr txBox="1">
            <a:spLocks/>
          </p:cNvSpPr>
          <p:nvPr/>
        </p:nvSpPr>
        <p:spPr>
          <a:xfrm>
            <a:off x="731837" y="260351"/>
            <a:ext cx="10728325" cy="900000"/>
          </a:xfrm>
          <a:prstGeom prst="rect">
            <a:avLst/>
          </a:prstGeom>
        </p:spPr>
        <p:txBody>
          <a:bodyPr spcFirstLastPara="1" vert="horz" wrap="square" lIns="91425" tIns="91425" rIns="91425" bIns="91425" rtlCol="0" anchor="t" anchorCtr="0">
            <a:normAutofit/>
          </a:bodyPr>
          <a:lstStyle>
            <a:lvl1pPr lvl="0" algn="l" defTabSz="914400" rtl="0" eaLnBrk="1" latinLnBrk="0" hangingPunct="1">
              <a:lnSpc>
                <a:spcPct val="90000"/>
              </a:lnSpc>
              <a:spcBef>
                <a:spcPts val="0"/>
              </a:spcBef>
              <a:spcAft>
                <a:spcPts val="0"/>
              </a:spcAft>
              <a:buSzPts val="2800"/>
              <a:buNone/>
              <a:defRPr sz="26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 dirty="0"/>
              <a:t>Implementation: RPD vs IPD</a:t>
            </a:r>
            <a:endParaRPr lang="de-CH" dirty="0"/>
          </a:p>
        </p:txBody>
      </p:sp>
      <p:sp>
        <p:nvSpPr>
          <p:cNvPr id="7" name="Rounded Rectangle 28">
            <a:extLst>
              <a:ext uri="{FF2B5EF4-FFF2-40B4-BE49-F238E27FC236}">
                <a16:creationId xmlns:a16="http://schemas.microsoft.com/office/drawing/2014/main" id="{2FD8E522-91D1-4446-A850-EA710097C775}"/>
              </a:ext>
            </a:extLst>
          </p:cNvPr>
          <p:cNvSpPr/>
          <p:nvPr/>
        </p:nvSpPr>
        <p:spPr>
          <a:xfrm>
            <a:off x="731837" y="979376"/>
            <a:ext cx="4738255" cy="5232136"/>
          </a:xfrm>
          <a:prstGeom prst="roundRect">
            <a:avLst>
              <a:gd name="adj" fmla="val 2336"/>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29">
            <a:extLst>
              <a:ext uri="{FF2B5EF4-FFF2-40B4-BE49-F238E27FC236}">
                <a16:creationId xmlns:a16="http://schemas.microsoft.com/office/drawing/2014/main" id="{4F8AB7A7-E1EE-4210-A36E-610CA1D5865D}"/>
              </a:ext>
            </a:extLst>
          </p:cNvPr>
          <p:cNvSpPr txBox="1"/>
          <p:nvPr/>
        </p:nvSpPr>
        <p:spPr>
          <a:xfrm>
            <a:off x="1992470" y="1117710"/>
            <a:ext cx="2355592" cy="461665"/>
          </a:xfrm>
          <a:prstGeom prst="rect">
            <a:avLst/>
          </a:prstGeom>
          <a:noFill/>
          <a:ln>
            <a:noFill/>
          </a:ln>
        </p:spPr>
        <p:txBody>
          <a:bodyPr wrap="square" rtlCol="0">
            <a:spAutoFit/>
          </a:bodyPr>
          <a:lstStyle/>
          <a:p>
            <a:pPr algn="ctr"/>
            <a:r>
              <a:rPr lang="en" sz="2400" b="1" dirty="0">
                <a:solidFill>
                  <a:schemeClr val="dk1"/>
                </a:solidFill>
              </a:rPr>
              <a:t>Repeated</a:t>
            </a:r>
            <a:endParaRPr lang="en-US" sz="2400" dirty="0"/>
          </a:p>
        </p:txBody>
      </p:sp>
      <p:sp>
        <p:nvSpPr>
          <p:cNvPr id="9" name="TextBox 24">
            <a:extLst>
              <a:ext uri="{FF2B5EF4-FFF2-40B4-BE49-F238E27FC236}">
                <a16:creationId xmlns:a16="http://schemas.microsoft.com/office/drawing/2014/main" id="{07B4F996-C322-4A18-8739-09D83A185DB4}"/>
              </a:ext>
            </a:extLst>
          </p:cNvPr>
          <p:cNvSpPr txBox="1"/>
          <p:nvPr/>
        </p:nvSpPr>
        <p:spPr>
          <a:xfrm>
            <a:off x="978505" y="1677179"/>
            <a:ext cx="4383522" cy="2031325"/>
          </a:xfrm>
          <a:prstGeom prst="rect">
            <a:avLst/>
          </a:prstGeom>
          <a:noFill/>
          <a:ln>
            <a:noFill/>
          </a:ln>
        </p:spPr>
        <p:txBody>
          <a:bodyPr wrap="square" rtlCol="0">
            <a:spAutoFit/>
          </a:bodyPr>
          <a:lstStyle/>
          <a:p>
            <a:pPr marL="342900" indent="-342900">
              <a:buFont typeface="Arial" panose="020B0604020202020204" pitchFamily="34" charset="0"/>
              <a:buChar char="•"/>
            </a:pPr>
            <a:r>
              <a:rPr lang="en" dirty="0"/>
              <a:t>An epoch contains one game between the neighbour pairs</a:t>
            </a:r>
          </a:p>
          <a:p>
            <a:pPr marL="342900" indent="-342900">
              <a:buFont typeface="Arial" panose="020B0604020202020204" pitchFamily="34" charset="0"/>
              <a:buChar char="•"/>
            </a:pPr>
            <a:r>
              <a:rPr lang="en" dirty="0"/>
              <a:t>Strategies can use the history to influence their plays</a:t>
            </a:r>
          </a:p>
          <a:p>
            <a:pPr marL="342900" indent="-342900">
              <a:buFont typeface="Arial" panose="020B0604020202020204" pitchFamily="34" charset="0"/>
              <a:buChar char="•"/>
            </a:pPr>
            <a:r>
              <a:rPr lang="en-US" dirty="0"/>
              <a:t>Payoffs calculated using a payoff matrix</a:t>
            </a:r>
          </a:p>
          <a:p>
            <a:pPr marL="342900" indent="-342900">
              <a:buFont typeface="Arial" panose="020B0604020202020204" pitchFamily="34" charset="0"/>
              <a:buChar char="•"/>
            </a:pPr>
            <a:endParaRPr lang="en-US" dirty="0">
              <a:solidFill>
                <a:schemeClr val="tx1">
                  <a:lumMod val="50000"/>
                  <a:lumOff val="50000"/>
                </a:schemeClr>
              </a:solidFill>
            </a:endParaRPr>
          </a:p>
        </p:txBody>
      </p:sp>
      <p:grpSp>
        <p:nvGrpSpPr>
          <p:cNvPr id="10" name="Gruppieren 9">
            <a:extLst>
              <a:ext uri="{FF2B5EF4-FFF2-40B4-BE49-F238E27FC236}">
                <a16:creationId xmlns:a16="http://schemas.microsoft.com/office/drawing/2014/main" id="{1236B172-9329-46D1-9085-2FA7D676C0DF}"/>
              </a:ext>
            </a:extLst>
          </p:cNvPr>
          <p:cNvGrpSpPr/>
          <p:nvPr/>
        </p:nvGrpSpPr>
        <p:grpSpPr>
          <a:xfrm>
            <a:off x="1012798" y="3925279"/>
            <a:ext cx="4314935" cy="1783416"/>
            <a:chOff x="7436395" y="791019"/>
            <a:chExt cx="4393345" cy="1815824"/>
          </a:xfrm>
        </p:grpSpPr>
        <p:grpSp>
          <p:nvGrpSpPr>
            <p:cNvPr id="11" name="Gruppieren 10">
              <a:extLst>
                <a:ext uri="{FF2B5EF4-FFF2-40B4-BE49-F238E27FC236}">
                  <a16:creationId xmlns:a16="http://schemas.microsoft.com/office/drawing/2014/main" id="{EF31C628-1786-4DF5-B874-5069D61BDC2E}"/>
                </a:ext>
              </a:extLst>
            </p:cNvPr>
            <p:cNvGrpSpPr/>
            <p:nvPr/>
          </p:nvGrpSpPr>
          <p:grpSpPr>
            <a:xfrm>
              <a:off x="7436395" y="791019"/>
              <a:ext cx="3809994" cy="1485019"/>
              <a:chOff x="7436395" y="791019"/>
              <a:chExt cx="3809994" cy="1485019"/>
            </a:xfrm>
          </p:grpSpPr>
          <p:sp>
            <p:nvSpPr>
              <p:cNvPr id="13" name="TextBox 9">
                <a:extLst>
                  <a:ext uri="{FF2B5EF4-FFF2-40B4-BE49-F238E27FC236}">
                    <a16:creationId xmlns:a16="http://schemas.microsoft.com/office/drawing/2014/main" id="{79B0AF39-A9F4-461E-BC7E-1C321FE6328F}"/>
                  </a:ext>
                </a:extLst>
              </p:cNvPr>
              <p:cNvSpPr txBox="1"/>
              <p:nvPr/>
            </p:nvSpPr>
            <p:spPr>
              <a:xfrm>
                <a:off x="8835698" y="1168045"/>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R</a:t>
                </a:r>
                <a:r>
                  <a:rPr lang="de-DE" sz="2800" dirty="0"/>
                  <a:t>,R)</a:t>
                </a:r>
                <a:endParaRPr lang="en-US" sz="2800" dirty="0"/>
              </a:p>
            </p:txBody>
          </p:sp>
          <p:sp>
            <p:nvSpPr>
              <p:cNvPr id="14" name="TextBox 17">
                <a:extLst>
                  <a:ext uri="{FF2B5EF4-FFF2-40B4-BE49-F238E27FC236}">
                    <a16:creationId xmlns:a16="http://schemas.microsoft.com/office/drawing/2014/main" id="{0702FD9C-40AD-4834-BFFF-E09907CD2A70}"/>
                  </a:ext>
                </a:extLst>
              </p:cNvPr>
              <p:cNvSpPr txBox="1"/>
              <p:nvPr/>
            </p:nvSpPr>
            <p:spPr>
              <a:xfrm>
                <a:off x="7461331" y="1321932"/>
                <a:ext cx="1504602" cy="369332"/>
              </a:xfrm>
              <a:prstGeom prst="rect">
                <a:avLst/>
              </a:prstGeom>
              <a:noFill/>
              <a:ln>
                <a:noFill/>
              </a:ln>
            </p:spPr>
            <p:txBody>
              <a:bodyPr wrap="square" rtlCol="0">
                <a:spAutoFit/>
              </a:bodyPr>
              <a:lstStyle/>
              <a:p>
                <a:pPr algn="ctr"/>
                <a:r>
                  <a:rPr lang="de-DE" dirty="0">
                    <a:solidFill>
                      <a:srgbClr val="1269B0"/>
                    </a:solidFill>
                  </a:rPr>
                  <a:t>cooperate</a:t>
                </a:r>
                <a:endParaRPr lang="en-US" dirty="0">
                  <a:solidFill>
                    <a:srgbClr val="1269B0"/>
                  </a:solidFill>
                </a:endParaRPr>
              </a:p>
            </p:txBody>
          </p:sp>
          <p:sp>
            <p:nvSpPr>
              <p:cNvPr id="15" name="TextBox 18">
                <a:extLst>
                  <a:ext uri="{FF2B5EF4-FFF2-40B4-BE49-F238E27FC236}">
                    <a16:creationId xmlns:a16="http://schemas.microsoft.com/office/drawing/2014/main" id="{1B7BAB23-7E8B-4B52-907F-8D9E90D8B040}"/>
                  </a:ext>
                </a:extLst>
              </p:cNvPr>
              <p:cNvSpPr txBox="1"/>
              <p:nvPr/>
            </p:nvSpPr>
            <p:spPr>
              <a:xfrm>
                <a:off x="9941291" y="1168044"/>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S</a:t>
                </a:r>
                <a:r>
                  <a:rPr lang="de-DE" sz="2800" dirty="0"/>
                  <a:t>,</a:t>
                </a:r>
                <a:r>
                  <a:rPr lang="de-DE" sz="2800" dirty="0">
                    <a:solidFill>
                      <a:srgbClr val="FF0000"/>
                    </a:solidFill>
                  </a:rPr>
                  <a:t>T</a:t>
                </a:r>
                <a:r>
                  <a:rPr lang="de-DE" sz="2800" dirty="0"/>
                  <a:t>)</a:t>
                </a:r>
                <a:endParaRPr lang="en-US" sz="2800" dirty="0"/>
              </a:p>
            </p:txBody>
          </p:sp>
          <p:sp>
            <p:nvSpPr>
              <p:cNvPr id="16" name="TextBox 19">
                <a:extLst>
                  <a:ext uri="{FF2B5EF4-FFF2-40B4-BE49-F238E27FC236}">
                    <a16:creationId xmlns:a16="http://schemas.microsoft.com/office/drawing/2014/main" id="{B3863978-7A95-4D9C-BCE2-C04702536A6E}"/>
                  </a:ext>
                </a:extLst>
              </p:cNvPr>
              <p:cNvSpPr txBox="1"/>
              <p:nvPr/>
            </p:nvSpPr>
            <p:spPr>
              <a:xfrm>
                <a:off x="8835698" y="1691019"/>
                <a:ext cx="1105593" cy="523220"/>
              </a:xfrm>
              <a:prstGeom prst="rect">
                <a:avLst/>
              </a:prstGeom>
              <a:noFill/>
              <a:ln>
                <a:solidFill>
                  <a:schemeClr val="tx1"/>
                </a:solidFill>
              </a:ln>
            </p:spPr>
            <p:txBody>
              <a:bodyPr wrap="square" rtlCol="0">
                <a:spAutoFit/>
              </a:bodyPr>
              <a:lstStyle/>
              <a:p>
                <a:pPr algn="ctr"/>
                <a:r>
                  <a:rPr lang="de-DE" sz="2800" dirty="0"/>
                  <a:t>(</a:t>
                </a:r>
                <a:r>
                  <a:rPr lang="de-DE" sz="2800" dirty="0">
                    <a:solidFill>
                      <a:srgbClr val="1269B0"/>
                    </a:solidFill>
                  </a:rPr>
                  <a:t>T</a:t>
                </a:r>
                <a:r>
                  <a:rPr lang="de-DE" sz="2800" dirty="0"/>
                  <a:t>,</a:t>
                </a:r>
                <a:r>
                  <a:rPr lang="de-DE" sz="2800" dirty="0">
                    <a:solidFill>
                      <a:srgbClr val="FF0000"/>
                    </a:solidFill>
                  </a:rPr>
                  <a:t>S</a:t>
                </a:r>
                <a:r>
                  <a:rPr lang="de-DE" sz="2800" dirty="0"/>
                  <a:t>)</a:t>
                </a:r>
                <a:endParaRPr lang="en-US" sz="2800" dirty="0"/>
              </a:p>
            </p:txBody>
          </p:sp>
          <p:sp>
            <p:nvSpPr>
              <p:cNvPr id="17" name="TextBox 20">
                <a:extLst>
                  <a:ext uri="{FF2B5EF4-FFF2-40B4-BE49-F238E27FC236}">
                    <a16:creationId xmlns:a16="http://schemas.microsoft.com/office/drawing/2014/main" id="{CCA7A147-60A3-4692-BF26-6F5A7957C3AB}"/>
                  </a:ext>
                </a:extLst>
              </p:cNvPr>
              <p:cNvSpPr txBox="1"/>
              <p:nvPr/>
            </p:nvSpPr>
            <p:spPr>
              <a:xfrm>
                <a:off x="9941291" y="1691019"/>
                <a:ext cx="1105593" cy="523220"/>
              </a:xfrm>
              <a:prstGeom prst="rect">
                <a:avLst/>
              </a:prstGeom>
              <a:solidFill>
                <a:srgbClr val="FFCC99"/>
              </a:solidFill>
              <a:ln>
                <a:solidFill>
                  <a:schemeClr val="tx1"/>
                </a:solidFill>
              </a:ln>
            </p:spPr>
            <p:txBody>
              <a:bodyPr wrap="square" rtlCol="0">
                <a:spAutoFit/>
              </a:bodyPr>
              <a:lstStyle/>
              <a:p>
                <a:pPr algn="ctr"/>
                <a:r>
                  <a:rPr lang="de-DE" sz="2800" dirty="0"/>
                  <a:t>(</a:t>
                </a:r>
                <a:r>
                  <a:rPr lang="de-DE" sz="2800" dirty="0">
                    <a:solidFill>
                      <a:srgbClr val="1269B0"/>
                    </a:solidFill>
                  </a:rPr>
                  <a:t>P</a:t>
                </a:r>
                <a:r>
                  <a:rPr lang="de-DE" sz="2800" dirty="0"/>
                  <a:t>,</a:t>
                </a:r>
                <a:r>
                  <a:rPr lang="de-DE" sz="2800" dirty="0">
                    <a:solidFill>
                      <a:srgbClr val="FF0000"/>
                    </a:solidFill>
                  </a:rPr>
                  <a:t>P</a:t>
                </a:r>
                <a:r>
                  <a:rPr lang="de-DE" sz="2800" dirty="0"/>
                  <a:t>)</a:t>
                </a:r>
                <a:endParaRPr lang="en-US" sz="2800" dirty="0"/>
              </a:p>
            </p:txBody>
          </p:sp>
          <p:sp>
            <p:nvSpPr>
              <p:cNvPr id="18" name="TextBox 21">
                <a:extLst>
                  <a:ext uri="{FF2B5EF4-FFF2-40B4-BE49-F238E27FC236}">
                    <a16:creationId xmlns:a16="http://schemas.microsoft.com/office/drawing/2014/main" id="{60115EBC-E943-450A-AC88-5A1B927AAEAA}"/>
                  </a:ext>
                </a:extLst>
              </p:cNvPr>
              <p:cNvSpPr txBox="1"/>
              <p:nvPr/>
            </p:nvSpPr>
            <p:spPr>
              <a:xfrm>
                <a:off x="7436395" y="1906706"/>
                <a:ext cx="1504602" cy="369332"/>
              </a:xfrm>
              <a:prstGeom prst="rect">
                <a:avLst/>
              </a:prstGeom>
              <a:noFill/>
              <a:ln>
                <a:noFill/>
              </a:ln>
            </p:spPr>
            <p:txBody>
              <a:bodyPr wrap="square" rtlCol="0">
                <a:spAutoFit/>
              </a:bodyPr>
              <a:lstStyle/>
              <a:p>
                <a:pPr algn="ctr"/>
                <a:r>
                  <a:rPr lang="de-DE" dirty="0">
                    <a:solidFill>
                      <a:srgbClr val="1269B0"/>
                    </a:solidFill>
                  </a:rPr>
                  <a:t>defect</a:t>
                </a:r>
                <a:endParaRPr lang="en-US" dirty="0">
                  <a:solidFill>
                    <a:srgbClr val="1269B0"/>
                  </a:solidFill>
                </a:endParaRPr>
              </a:p>
            </p:txBody>
          </p:sp>
          <p:sp>
            <p:nvSpPr>
              <p:cNvPr id="19" name="TextBox 22">
                <a:extLst>
                  <a:ext uri="{FF2B5EF4-FFF2-40B4-BE49-F238E27FC236}">
                    <a16:creationId xmlns:a16="http://schemas.microsoft.com/office/drawing/2014/main" id="{D3443EC8-D787-42FA-98CB-59ED79DC84F4}"/>
                  </a:ext>
                </a:extLst>
              </p:cNvPr>
              <p:cNvSpPr txBox="1"/>
              <p:nvPr/>
            </p:nvSpPr>
            <p:spPr>
              <a:xfrm>
                <a:off x="8636194" y="791019"/>
                <a:ext cx="1504602" cy="369332"/>
              </a:xfrm>
              <a:prstGeom prst="rect">
                <a:avLst/>
              </a:prstGeom>
              <a:noFill/>
              <a:ln>
                <a:noFill/>
              </a:ln>
            </p:spPr>
            <p:txBody>
              <a:bodyPr wrap="square" rtlCol="0">
                <a:spAutoFit/>
              </a:bodyPr>
              <a:lstStyle/>
              <a:p>
                <a:pPr algn="ctr"/>
                <a:r>
                  <a:rPr lang="de-DE" dirty="0">
                    <a:solidFill>
                      <a:srgbClr val="FF0000"/>
                    </a:solidFill>
                  </a:rPr>
                  <a:t>cooperate</a:t>
                </a:r>
                <a:endParaRPr lang="en-US" dirty="0">
                  <a:solidFill>
                    <a:srgbClr val="FF0000"/>
                  </a:solidFill>
                </a:endParaRPr>
              </a:p>
            </p:txBody>
          </p:sp>
          <p:sp>
            <p:nvSpPr>
              <p:cNvPr id="20" name="TextBox 23">
                <a:extLst>
                  <a:ext uri="{FF2B5EF4-FFF2-40B4-BE49-F238E27FC236}">
                    <a16:creationId xmlns:a16="http://schemas.microsoft.com/office/drawing/2014/main" id="{FB7962C5-7039-43E2-A6ED-78F601A9A8BC}"/>
                  </a:ext>
                </a:extLst>
              </p:cNvPr>
              <p:cNvSpPr txBox="1"/>
              <p:nvPr/>
            </p:nvSpPr>
            <p:spPr>
              <a:xfrm>
                <a:off x="9741787" y="791019"/>
                <a:ext cx="1504602" cy="369332"/>
              </a:xfrm>
              <a:prstGeom prst="rect">
                <a:avLst/>
              </a:prstGeom>
              <a:noFill/>
              <a:ln>
                <a:noFill/>
              </a:ln>
            </p:spPr>
            <p:txBody>
              <a:bodyPr wrap="square" rtlCol="0">
                <a:spAutoFit/>
              </a:bodyPr>
              <a:lstStyle/>
              <a:p>
                <a:pPr algn="ctr"/>
                <a:r>
                  <a:rPr lang="de-DE" dirty="0">
                    <a:solidFill>
                      <a:srgbClr val="FF0000"/>
                    </a:solidFill>
                  </a:rPr>
                  <a:t>defect</a:t>
                </a:r>
                <a:endParaRPr lang="en-US" dirty="0">
                  <a:solidFill>
                    <a:srgbClr val="FF0000"/>
                  </a:solidFill>
                </a:endParaRPr>
              </a:p>
            </p:txBody>
          </p:sp>
        </p:grpSp>
        <p:sp>
          <p:nvSpPr>
            <p:cNvPr id="12" name="TextBox 26">
              <a:extLst>
                <a:ext uri="{FF2B5EF4-FFF2-40B4-BE49-F238E27FC236}">
                  <a16:creationId xmlns:a16="http://schemas.microsoft.com/office/drawing/2014/main" id="{2782BF7E-A79D-4455-AAA5-3818EF6F95C7}"/>
                </a:ext>
              </a:extLst>
            </p:cNvPr>
            <p:cNvSpPr txBox="1"/>
            <p:nvPr/>
          </p:nvSpPr>
          <p:spPr>
            <a:xfrm>
              <a:off x="9504951" y="2237511"/>
              <a:ext cx="2324789" cy="369332"/>
            </a:xfrm>
            <a:prstGeom prst="rect">
              <a:avLst/>
            </a:prstGeom>
            <a:noFill/>
            <a:ln>
              <a:noFill/>
            </a:ln>
          </p:spPr>
          <p:txBody>
            <a:bodyPr wrap="square" rtlCol="0">
              <a:spAutoFit/>
            </a:bodyPr>
            <a:lstStyle/>
            <a:p>
              <a:pPr algn="ctr"/>
              <a:r>
                <a:rPr lang="de-DE" dirty="0">
                  <a:solidFill>
                    <a:srgbClr val="FFC000"/>
                  </a:solidFill>
                </a:rPr>
                <a:t>Nash equilibrium</a:t>
              </a:r>
              <a:endParaRPr lang="en-US" dirty="0">
                <a:solidFill>
                  <a:srgbClr val="FFC000"/>
                </a:solidFill>
              </a:endParaRPr>
            </a:p>
          </p:txBody>
        </p:sp>
      </p:grpSp>
      <p:sp>
        <p:nvSpPr>
          <p:cNvPr id="21" name="Rounded Rectangle 28">
            <a:extLst>
              <a:ext uri="{FF2B5EF4-FFF2-40B4-BE49-F238E27FC236}">
                <a16:creationId xmlns:a16="http://schemas.microsoft.com/office/drawing/2014/main" id="{0B0D39AD-1115-4128-A6A6-7D0E24A80457}"/>
              </a:ext>
            </a:extLst>
          </p:cNvPr>
          <p:cNvSpPr/>
          <p:nvPr/>
        </p:nvSpPr>
        <p:spPr>
          <a:xfrm>
            <a:off x="6998851" y="979376"/>
            <a:ext cx="4738255" cy="5232136"/>
          </a:xfrm>
          <a:prstGeom prst="roundRect">
            <a:avLst>
              <a:gd name="adj" fmla="val 2336"/>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9">
            <a:extLst>
              <a:ext uri="{FF2B5EF4-FFF2-40B4-BE49-F238E27FC236}">
                <a16:creationId xmlns:a16="http://schemas.microsoft.com/office/drawing/2014/main" id="{A6051A79-04D4-40E1-B276-80A48D51CB9B}"/>
              </a:ext>
            </a:extLst>
          </p:cNvPr>
          <p:cNvSpPr txBox="1"/>
          <p:nvPr/>
        </p:nvSpPr>
        <p:spPr>
          <a:xfrm>
            <a:off x="8259484" y="1117710"/>
            <a:ext cx="2355592" cy="461665"/>
          </a:xfrm>
          <a:prstGeom prst="rect">
            <a:avLst/>
          </a:prstGeom>
          <a:noFill/>
          <a:ln>
            <a:noFill/>
          </a:ln>
        </p:spPr>
        <p:txBody>
          <a:bodyPr wrap="square" rtlCol="0">
            <a:spAutoFit/>
          </a:bodyPr>
          <a:lstStyle/>
          <a:p>
            <a:pPr algn="ctr"/>
            <a:r>
              <a:rPr lang="en" sz="2400" b="1" dirty="0">
                <a:solidFill>
                  <a:schemeClr val="dk1"/>
                </a:solidFill>
              </a:rPr>
              <a:t>Infinite</a:t>
            </a:r>
            <a:endParaRPr lang="en-US" sz="2400" dirty="0"/>
          </a:p>
        </p:txBody>
      </p:sp>
      <mc:AlternateContent xmlns:mc="http://schemas.openxmlformats.org/markup-compatibility/2006" xmlns:a14="http://schemas.microsoft.com/office/drawing/2010/main">
        <mc:Choice Requires="a14">
          <p:sp>
            <p:nvSpPr>
              <p:cNvPr id="23" name="TextBox 24">
                <a:extLst>
                  <a:ext uri="{FF2B5EF4-FFF2-40B4-BE49-F238E27FC236}">
                    <a16:creationId xmlns:a16="http://schemas.microsoft.com/office/drawing/2014/main" id="{859AE647-72E9-4371-93D7-850365A85FF5}"/>
                  </a:ext>
                </a:extLst>
              </p:cNvPr>
              <p:cNvSpPr txBox="1"/>
              <p:nvPr/>
            </p:nvSpPr>
            <p:spPr>
              <a:xfrm>
                <a:off x="7245519" y="1677179"/>
                <a:ext cx="4383522" cy="2862322"/>
              </a:xfrm>
              <a:prstGeom prst="rect">
                <a:avLst/>
              </a:prstGeom>
              <a:noFill/>
              <a:ln>
                <a:noFill/>
              </a:ln>
            </p:spPr>
            <p:txBody>
              <a:bodyPr wrap="square" rtlCol="0">
                <a:spAutoFit/>
              </a:bodyPr>
              <a:lstStyle/>
              <a:p>
                <a:pPr marL="342900" indent="-342900">
                  <a:buFont typeface="Arial" panose="020B0604020202020204" pitchFamily="34" charset="0"/>
                  <a:buChar char="•"/>
                </a:pPr>
                <a:r>
                  <a:rPr lang="en" dirty="0"/>
                  <a:t>An epoch </a:t>
                </a:r>
                <a:r>
                  <a:rPr lang="en-US" dirty="0"/>
                  <a:t>epoch represents the outcome of infinite games between neighbors</a:t>
                </a:r>
                <a:endParaRPr lang="en" dirty="0"/>
              </a:p>
              <a:p>
                <a:pPr marL="342900" indent="-342900">
                  <a:buFont typeface="Arial" panose="020B0604020202020204" pitchFamily="34" charset="0"/>
                  <a:buChar char="•"/>
                </a:pPr>
                <a:r>
                  <a:rPr lang="en" dirty="0"/>
                  <a:t>No real concept of history - the history doesn’t influence decisions in games </a:t>
                </a:r>
              </a:p>
              <a:p>
                <a:pPr marL="342900" indent="-342900">
                  <a:buFont typeface="Arial" panose="020B0604020202020204" pitchFamily="34" charset="0"/>
                  <a:buChar char="•"/>
                </a:pPr>
                <a:r>
                  <a:rPr lang="en-US" dirty="0"/>
                  <a:t>Payoffs are directly calculated using the formulas of the strategies</a:t>
                </a:r>
              </a:p>
              <a:p>
                <a:pPr marL="342900" indent="-342900">
                  <a:buFont typeface="Arial" panose="020B0604020202020204" pitchFamily="34" charset="0"/>
                  <a:buChar char="•"/>
                </a:pPr>
                <a:r>
                  <a:rPr lang="en-US" dirty="0">
                    <a:solidFill>
                      <a:schemeClr val="dk1"/>
                    </a:solidFill>
                  </a:rPr>
                  <a:t>Discount </a:t>
                </a:r>
                <a14:m>
                  <m:oMath xmlns:m="http://schemas.openxmlformats.org/officeDocument/2006/math">
                    <m:r>
                      <a:rPr lang="en-US" i="1" dirty="0" smtClean="0">
                        <a:solidFill>
                          <a:schemeClr val="dk1"/>
                        </a:solidFill>
                        <a:latin typeface="Cambria Math" panose="02040503050406030204" pitchFamily="18" charset="0"/>
                      </a:rPr>
                      <m:t>𝜔</m:t>
                    </m:r>
                    <m:r>
                      <a:rPr lang="en-US" i="1" dirty="0">
                        <a:solidFill>
                          <a:schemeClr val="dk1"/>
                        </a:solidFill>
                        <a:latin typeface="Cambria Math" panose="02040503050406030204" pitchFamily="18" charset="0"/>
                      </a:rPr>
                      <m:t> </m:t>
                    </m:r>
                  </m:oMath>
                </a14:m>
                <a:r>
                  <a:rPr lang="en-US" dirty="0">
                    <a:solidFill>
                      <a:schemeClr val="dk1"/>
                    </a:solidFill>
                  </a:rPr>
                  <a:t>on player basis</a:t>
                </a:r>
              </a:p>
              <a:p>
                <a:pPr marL="342900" indent="-342900">
                  <a:buFont typeface="Arial" panose="020B0604020202020204" pitchFamily="34" charset="0"/>
                  <a:buChar char="•"/>
                </a:pPr>
                <a:endParaRPr lang="en" dirty="0"/>
              </a:p>
              <a:p>
                <a:pPr marL="342900" indent="-342900">
                  <a:buFont typeface="Arial" panose="020B0604020202020204" pitchFamily="34" charset="0"/>
                  <a:buChar char="•"/>
                </a:pPr>
                <a:endParaRPr lang="en-US" dirty="0">
                  <a:solidFill>
                    <a:schemeClr val="tx1">
                      <a:lumMod val="50000"/>
                      <a:lumOff val="50000"/>
                    </a:schemeClr>
                  </a:solidFill>
                </a:endParaRPr>
              </a:p>
            </p:txBody>
          </p:sp>
        </mc:Choice>
        <mc:Fallback xmlns="">
          <p:sp>
            <p:nvSpPr>
              <p:cNvPr id="23" name="TextBox 24">
                <a:extLst>
                  <a:ext uri="{FF2B5EF4-FFF2-40B4-BE49-F238E27FC236}">
                    <a16:creationId xmlns:a16="http://schemas.microsoft.com/office/drawing/2014/main" id="{859AE647-72E9-4371-93D7-850365A85FF5}"/>
                  </a:ext>
                </a:extLst>
              </p:cNvPr>
              <p:cNvSpPr txBox="1">
                <a:spLocks noRot="1" noChangeAspect="1" noMove="1" noResize="1" noEditPoints="1" noAdjustHandles="1" noChangeArrowheads="1" noChangeShapeType="1" noTextEdit="1"/>
              </p:cNvSpPr>
              <p:nvPr/>
            </p:nvSpPr>
            <p:spPr>
              <a:xfrm>
                <a:off x="7245519" y="1677179"/>
                <a:ext cx="4383522" cy="2862322"/>
              </a:xfrm>
              <a:prstGeom prst="rect">
                <a:avLst/>
              </a:prstGeom>
              <a:blipFill>
                <a:blip r:embed="rId2"/>
                <a:stretch>
                  <a:fillRect l="-974" t="-1064" r="-2225"/>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Rechteck 23">
                <a:extLst>
                  <a:ext uri="{FF2B5EF4-FFF2-40B4-BE49-F238E27FC236}">
                    <a16:creationId xmlns:a16="http://schemas.microsoft.com/office/drawing/2014/main" id="{C1F5B109-82BA-430D-AF07-EE682DD0B6FC}"/>
                  </a:ext>
                </a:extLst>
              </p:cNvPr>
              <p:cNvSpPr/>
              <p:nvPr/>
            </p:nvSpPr>
            <p:spPr>
              <a:xfrm>
                <a:off x="7906444" y="4360306"/>
                <a:ext cx="3061671" cy="84786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de-CH" i="1">
                          <a:latin typeface="Cambria Math" panose="02040503050406030204" pitchFamily="18" charset="0"/>
                        </a:rPr>
                        <m:t>𝑢</m:t>
                      </m:r>
                      <m:d>
                        <m:dPr>
                          <m:ctrlPr>
                            <a:rPr lang="de-CH" i="1">
                              <a:latin typeface="Cambria Math" panose="02040503050406030204" pitchFamily="18" charset="0"/>
                            </a:rPr>
                          </m:ctrlPr>
                        </m:dPr>
                        <m:e>
                          <m:sSub>
                            <m:sSubPr>
                              <m:ctrlPr>
                                <a:rPr lang="de-CH" i="1">
                                  <a:latin typeface="Cambria Math" panose="02040503050406030204" pitchFamily="18" charset="0"/>
                                </a:rPr>
                              </m:ctrlPr>
                            </m:sSubPr>
                            <m:e>
                              <m:r>
                                <a:rPr lang="de-CH" i="1">
                                  <a:latin typeface="Cambria Math" panose="02040503050406030204" pitchFamily="18" charset="0"/>
                                </a:rPr>
                                <m:t>𝑠</m:t>
                              </m:r>
                            </m:e>
                            <m:sub>
                              <m:r>
                                <a:rPr lang="de-CH" i="1">
                                  <a:latin typeface="Cambria Math" panose="02040503050406030204" pitchFamily="18" charset="0"/>
                                </a:rPr>
                                <m:t>0</m:t>
                              </m:r>
                            </m:sub>
                          </m:sSub>
                          <m:r>
                            <a:rPr lang="de-CH" i="1">
                              <a:latin typeface="Cambria Math" panose="02040503050406030204" pitchFamily="18" charset="0"/>
                            </a:rPr>
                            <m:t>,</m:t>
                          </m:r>
                          <m:sSub>
                            <m:sSubPr>
                              <m:ctrlPr>
                                <a:rPr lang="de-CH" i="1">
                                  <a:latin typeface="Cambria Math" panose="02040503050406030204" pitchFamily="18" charset="0"/>
                                </a:rPr>
                              </m:ctrlPr>
                            </m:sSubPr>
                            <m:e>
                              <m:r>
                                <a:rPr lang="de-CH" i="1">
                                  <a:latin typeface="Cambria Math" panose="02040503050406030204" pitchFamily="18" charset="0"/>
                                </a:rPr>
                                <m:t>𝑠</m:t>
                              </m:r>
                            </m:e>
                            <m:sub>
                              <m:r>
                                <a:rPr lang="de-CH" i="1">
                                  <a:latin typeface="Cambria Math" panose="02040503050406030204" pitchFamily="18" charset="0"/>
                                </a:rPr>
                                <m:t>1</m:t>
                              </m:r>
                            </m:sub>
                          </m:sSub>
                        </m:e>
                      </m:d>
                      <m:r>
                        <a:rPr lang="de-CH" i="1">
                          <a:latin typeface="Cambria Math" panose="02040503050406030204" pitchFamily="18" charset="0"/>
                        </a:rPr>
                        <m:t>=</m:t>
                      </m:r>
                      <m:nary>
                        <m:naryPr>
                          <m:chr m:val="∑"/>
                          <m:ctrlPr>
                            <a:rPr lang="de-CH" i="1">
                              <a:latin typeface="Cambria Math" panose="02040503050406030204" pitchFamily="18" charset="0"/>
                            </a:rPr>
                          </m:ctrlPr>
                        </m:naryPr>
                        <m:sub>
                          <m:r>
                            <m:rPr>
                              <m:brk m:alnAt="23"/>
                            </m:rPr>
                            <a:rPr lang="de-CH" i="1">
                              <a:latin typeface="Cambria Math" panose="02040503050406030204" pitchFamily="18" charset="0"/>
                            </a:rPr>
                            <m:t>𝑖</m:t>
                          </m:r>
                          <m:r>
                            <a:rPr lang="de-CH" i="1">
                              <a:latin typeface="Cambria Math" panose="02040503050406030204" pitchFamily="18" charset="0"/>
                            </a:rPr>
                            <m:t>=0</m:t>
                          </m:r>
                        </m:sub>
                        <m:sup>
                          <m:r>
                            <a:rPr lang="de-CH" i="1">
                              <a:latin typeface="Cambria Math" panose="02040503050406030204" pitchFamily="18" charset="0"/>
                              <a:ea typeface="Cambria Math" panose="02040503050406030204" pitchFamily="18" charset="0"/>
                            </a:rPr>
                            <m:t>∞</m:t>
                          </m:r>
                        </m:sup>
                        <m:e>
                          <m:sSup>
                            <m:sSupPr>
                              <m:ctrlPr>
                                <a:rPr lang="de-CH" i="1">
                                  <a:latin typeface="Cambria Math" panose="02040503050406030204" pitchFamily="18" charset="0"/>
                                </a:rPr>
                              </m:ctrlPr>
                            </m:sSupPr>
                            <m:e>
                              <m:r>
                                <a:rPr lang="de-CH" i="1">
                                  <a:latin typeface="Cambria Math" panose="02040503050406030204" pitchFamily="18" charset="0"/>
                                </a:rPr>
                                <m:t>𝜔</m:t>
                              </m:r>
                            </m:e>
                            <m:sup>
                              <m:r>
                                <a:rPr lang="de-CH" i="1">
                                  <a:latin typeface="Cambria Math" panose="02040503050406030204" pitchFamily="18" charset="0"/>
                                </a:rPr>
                                <m:t>𝑖</m:t>
                              </m:r>
                            </m:sup>
                          </m:sSup>
                        </m:e>
                      </m:nary>
                      <m:r>
                        <a:rPr lang="de-CH" i="1">
                          <a:latin typeface="Cambria Math" panose="02040503050406030204" pitchFamily="18" charset="0"/>
                        </a:rPr>
                        <m:t>⋅</m:t>
                      </m:r>
                      <m:r>
                        <a:rPr lang="de-CH" i="1">
                          <a:latin typeface="Cambria Math" panose="02040503050406030204" pitchFamily="18" charset="0"/>
                        </a:rPr>
                        <m:t>𝑟</m:t>
                      </m:r>
                      <m:r>
                        <a:rPr lang="de-CH" i="1">
                          <a:latin typeface="Cambria Math" panose="02040503050406030204" pitchFamily="18" charset="0"/>
                        </a:rPr>
                        <m:t>(</m:t>
                      </m:r>
                      <m:sSub>
                        <m:sSubPr>
                          <m:ctrlPr>
                            <a:rPr lang="de-CH" i="1">
                              <a:latin typeface="Cambria Math" panose="02040503050406030204" pitchFamily="18" charset="0"/>
                            </a:rPr>
                          </m:ctrlPr>
                        </m:sSubPr>
                        <m:e>
                          <m:r>
                            <a:rPr lang="de-CH" i="1">
                              <a:latin typeface="Cambria Math" panose="02040503050406030204" pitchFamily="18" charset="0"/>
                            </a:rPr>
                            <m:t>𝑠</m:t>
                          </m:r>
                        </m:e>
                        <m:sub>
                          <m:sSub>
                            <m:sSubPr>
                              <m:ctrlPr>
                                <a:rPr lang="de-CH" i="1">
                                  <a:latin typeface="Cambria Math" panose="02040503050406030204" pitchFamily="18" charset="0"/>
                                </a:rPr>
                              </m:ctrlPr>
                            </m:sSubPr>
                            <m:e>
                              <m:r>
                                <a:rPr lang="de-CH" i="1">
                                  <a:latin typeface="Cambria Math" panose="02040503050406030204" pitchFamily="18" charset="0"/>
                                </a:rPr>
                                <m:t>0</m:t>
                              </m:r>
                            </m:e>
                            <m:sub>
                              <m:r>
                                <a:rPr lang="de-CH" i="1">
                                  <a:latin typeface="Cambria Math" panose="02040503050406030204" pitchFamily="18" charset="0"/>
                                </a:rPr>
                                <m:t>𝑖</m:t>
                              </m:r>
                            </m:sub>
                          </m:sSub>
                        </m:sub>
                      </m:sSub>
                      <m:r>
                        <a:rPr lang="de-CH" i="1">
                          <a:latin typeface="Cambria Math" panose="02040503050406030204" pitchFamily="18" charset="0"/>
                        </a:rPr>
                        <m:t>, </m:t>
                      </m:r>
                      <m:sSub>
                        <m:sSubPr>
                          <m:ctrlPr>
                            <a:rPr lang="de-CH" i="1">
                              <a:latin typeface="Cambria Math" panose="02040503050406030204" pitchFamily="18" charset="0"/>
                            </a:rPr>
                          </m:ctrlPr>
                        </m:sSubPr>
                        <m:e>
                          <m:r>
                            <a:rPr lang="de-CH" i="1">
                              <a:latin typeface="Cambria Math" panose="02040503050406030204" pitchFamily="18" charset="0"/>
                            </a:rPr>
                            <m:t>𝑠</m:t>
                          </m:r>
                        </m:e>
                        <m:sub>
                          <m:sSub>
                            <m:sSubPr>
                              <m:ctrlPr>
                                <a:rPr lang="de-CH" i="1">
                                  <a:latin typeface="Cambria Math" panose="02040503050406030204" pitchFamily="18" charset="0"/>
                                </a:rPr>
                              </m:ctrlPr>
                            </m:sSubPr>
                            <m:e>
                              <m:r>
                                <a:rPr lang="de-CH" i="1">
                                  <a:latin typeface="Cambria Math" panose="02040503050406030204" pitchFamily="18" charset="0"/>
                                </a:rPr>
                                <m:t>1</m:t>
                              </m:r>
                            </m:e>
                            <m:sub>
                              <m:r>
                                <a:rPr lang="de-CH" i="1">
                                  <a:latin typeface="Cambria Math" panose="02040503050406030204" pitchFamily="18" charset="0"/>
                                </a:rPr>
                                <m:t>𝑖</m:t>
                              </m:r>
                            </m:sub>
                          </m:sSub>
                        </m:sub>
                      </m:sSub>
                      <m:r>
                        <a:rPr lang="de-CH" i="1">
                          <a:latin typeface="Cambria Math" panose="02040503050406030204" pitchFamily="18" charset="0"/>
                        </a:rPr>
                        <m:t>)</m:t>
                      </m:r>
                    </m:oMath>
                  </m:oMathPara>
                </a14:m>
                <a:endParaRPr lang="en-US" dirty="0"/>
              </a:p>
            </p:txBody>
          </p:sp>
        </mc:Choice>
        <mc:Fallback xmlns="">
          <p:sp>
            <p:nvSpPr>
              <p:cNvPr id="24" name="Rechteck 23">
                <a:extLst>
                  <a:ext uri="{FF2B5EF4-FFF2-40B4-BE49-F238E27FC236}">
                    <a16:creationId xmlns:a16="http://schemas.microsoft.com/office/drawing/2014/main" id="{C1F5B109-82BA-430D-AF07-EE682DD0B6FC}"/>
                  </a:ext>
                </a:extLst>
              </p:cNvPr>
              <p:cNvSpPr>
                <a:spLocks noRot="1" noChangeAspect="1" noMove="1" noResize="1" noEditPoints="1" noAdjustHandles="1" noChangeArrowheads="1" noChangeShapeType="1" noTextEdit="1"/>
              </p:cNvSpPr>
              <p:nvPr/>
            </p:nvSpPr>
            <p:spPr>
              <a:xfrm>
                <a:off x="7906444" y="4360306"/>
                <a:ext cx="3061671" cy="847861"/>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4081534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8</a:t>
            </a:fld>
            <a:endParaRPr lang="de-CH" noProof="0"/>
          </a:p>
        </p:txBody>
      </p:sp>
      <p:sp>
        <p:nvSpPr>
          <p:cNvPr id="5" name="Google Shape;68;p15">
            <a:extLst>
              <a:ext uri="{FF2B5EF4-FFF2-40B4-BE49-F238E27FC236}">
                <a16:creationId xmlns:a16="http://schemas.microsoft.com/office/drawing/2014/main" id="{AB36DB8A-CAE1-4AB2-8126-1B53F3598023}"/>
              </a:ext>
            </a:extLst>
          </p:cNvPr>
          <p:cNvSpPr txBox="1">
            <a:spLocks/>
          </p:cNvSpPr>
          <p:nvPr/>
        </p:nvSpPr>
        <p:spPr>
          <a:xfrm>
            <a:off x="415600" y="1536633"/>
            <a:ext cx="11360800" cy="4555200"/>
          </a:xfrm>
          <a:prstGeom prst="rect">
            <a:avLst/>
          </a:prstGeom>
        </p:spPr>
        <p:txBody>
          <a:bodyPr spcFirstLastPara="1" vert="horz" wrap="square" lIns="121900" tIns="121900" rIns="121900" bIns="121900" rtlCol="0" anchor="t" anchorCtr="0">
            <a:normAutofit/>
          </a:bodyPr>
          <a:lstStyle>
            <a:lvl1pPr marL="270000" indent="-270000" algn="l" defTabSz="914400" rtl="0" eaLnBrk="1" latinLnBrk="0" hangingPunct="1">
              <a:lnSpc>
                <a:spcPct val="100000"/>
              </a:lnSpc>
              <a:spcBef>
                <a:spcPts val="1000"/>
              </a:spcBef>
              <a:buFont typeface="Arial" panose="020B0604020202020204" pitchFamily="34" charset="0"/>
              <a:buChar char="•"/>
              <a:defRPr sz="1800" kern="1200">
                <a:solidFill>
                  <a:schemeClr val="tx1"/>
                </a:solidFill>
                <a:latin typeface="+mn-lt"/>
                <a:ea typeface="+mn-ea"/>
                <a:cs typeface="+mn-cs"/>
              </a:defRPr>
            </a:lvl1pPr>
            <a:lvl2pPr marL="538163"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2pPr>
            <a:lvl3pPr marL="81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3pPr>
            <a:lvl4pPr marL="1080000"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4pPr>
            <a:lvl5pPr marL="135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a:t>Dash</a:t>
            </a:r>
            <a:r>
              <a:rPr lang="en-US"/>
              <a:t>: the dash webinterface allows direct adjustments on all parameters and directly displays the results while the simulation is running. This enables quick interaction with the simulation.</a:t>
            </a:r>
          </a:p>
          <a:p>
            <a:pPr marL="0" indent="0">
              <a:spcBef>
                <a:spcPts val="1600"/>
              </a:spcBef>
              <a:buFont typeface="Arial" panose="020B0604020202020204" pitchFamily="34" charset="0"/>
              <a:buNone/>
            </a:pPr>
            <a:endParaRPr lang="en-US"/>
          </a:p>
          <a:p>
            <a:pPr marL="0" indent="0">
              <a:spcBef>
                <a:spcPts val="1600"/>
              </a:spcBef>
              <a:buFont typeface="Arial" panose="020B0604020202020204" pitchFamily="34" charset="0"/>
              <a:buNone/>
            </a:pPr>
            <a:endParaRPr lang="en-US" b="1"/>
          </a:p>
          <a:p>
            <a:pPr marL="0" indent="0">
              <a:spcBef>
                <a:spcPts val="1600"/>
              </a:spcBef>
              <a:buFont typeface="Arial" panose="020B0604020202020204" pitchFamily="34" charset="0"/>
              <a:buNone/>
            </a:pPr>
            <a:endParaRPr lang="en-US" b="1"/>
          </a:p>
          <a:p>
            <a:pPr marL="0" indent="0">
              <a:spcBef>
                <a:spcPts val="1600"/>
              </a:spcBef>
              <a:buFont typeface="Arial" panose="020B0604020202020204" pitchFamily="34" charset="0"/>
              <a:buNone/>
            </a:pPr>
            <a:endParaRPr lang="en-US" b="1"/>
          </a:p>
          <a:p>
            <a:pPr marL="0" indent="0">
              <a:spcBef>
                <a:spcPts val="1600"/>
              </a:spcBef>
              <a:buFont typeface="Arial" panose="020B0604020202020204" pitchFamily="34" charset="0"/>
              <a:buNone/>
            </a:pPr>
            <a:endParaRPr lang="en-US" b="1"/>
          </a:p>
          <a:p>
            <a:pPr marL="0" indent="0">
              <a:spcBef>
                <a:spcPts val="1600"/>
              </a:spcBef>
              <a:buFont typeface="Arial" panose="020B0604020202020204" pitchFamily="34" charset="0"/>
              <a:buNone/>
            </a:pPr>
            <a:endParaRPr lang="en-US" b="1"/>
          </a:p>
          <a:p>
            <a:pPr marL="0" indent="0">
              <a:spcBef>
                <a:spcPts val="1600"/>
              </a:spcBef>
              <a:buFont typeface="Arial" panose="020B0604020202020204" pitchFamily="34" charset="0"/>
              <a:buNone/>
            </a:pPr>
            <a:r>
              <a:rPr lang="en-US" b="1"/>
              <a:t>Console app</a:t>
            </a:r>
            <a:r>
              <a:rPr lang="en-US"/>
              <a:t>: allows the execution of many large experiments. All results are saved as files and can be inspected as soon as the experiment finished running. Config files allow quick design of multiple experiments.</a:t>
            </a:r>
          </a:p>
          <a:p>
            <a:pPr marL="0" indent="0">
              <a:spcBef>
                <a:spcPts val="1600"/>
              </a:spcBef>
              <a:spcAft>
                <a:spcPts val="1600"/>
              </a:spcAft>
              <a:buFont typeface="Arial" panose="020B0604020202020204" pitchFamily="34" charset="0"/>
              <a:buNone/>
            </a:pPr>
            <a:endParaRPr lang="en-US" dirty="0"/>
          </a:p>
        </p:txBody>
      </p:sp>
      <p:sp>
        <p:nvSpPr>
          <p:cNvPr id="7" name="Titel 1">
            <a:extLst>
              <a:ext uri="{FF2B5EF4-FFF2-40B4-BE49-F238E27FC236}">
                <a16:creationId xmlns:a16="http://schemas.microsoft.com/office/drawing/2014/main" id="{484B01C3-49F6-4BFF-AAD6-85CF421F8650}"/>
              </a:ext>
            </a:extLst>
          </p:cNvPr>
          <p:cNvSpPr txBox="1">
            <a:spLocks/>
          </p:cNvSpPr>
          <p:nvPr/>
        </p:nvSpPr>
        <p:spPr>
          <a:xfrm>
            <a:off x="731837" y="260351"/>
            <a:ext cx="10728325" cy="900000"/>
          </a:xfrm>
          <a:prstGeom prst="rect">
            <a:avLst/>
          </a:prstGeom>
        </p:spPr>
        <p:txBody>
          <a:bodyPr spcFirstLastPara="1" vert="horz" wrap="square" lIns="91425" tIns="91425" rIns="91425" bIns="91425" rtlCol="0" anchor="t" anchorCtr="0">
            <a:normAutofit/>
          </a:bodyPr>
          <a:lstStyle>
            <a:lvl1pPr lvl="0" algn="l" defTabSz="914400" rtl="0" eaLnBrk="1" latinLnBrk="0" hangingPunct="1">
              <a:lnSpc>
                <a:spcPct val="90000"/>
              </a:lnSpc>
              <a:spcBef>
                <a:spcPts val="0"/>
              </a:spcBef>
              <a:spcAft>
                <a:spcPts val="0"/>
              </a:spcAft>
              <a:buSzPts val="2800"/>
              <a:buNone/>
              <a:defRPr sz="26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dirty="0"/>
              <a:t>Implementation: Interfaces</a:t>
            </a:r>
            <a:endParaRPr lang="de-CH" dirty="0"/>
          </a:p>
        </p:txBody>
      </p:sp>
      <p:pic>
        <p:nvPicPr>
          <p:cNvPr id="8" name="Grafik 7">
            <a:extLst>
              <a:ext uri="{FF2B5EF4-FFF2-40B4-BE49-F238E27FC236}">
                <a16:creationId xmlns:a16="http://schemas.microsoft.com/office/drawing/2014/main" id="{AB7A7BC0-62AA-4C87-99D6-7F48610D0D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0944" y="2301434"/>
            <a:ext cx="6510109" cy="2687660"/>
          </a:xfrm>
          <a:prstGeom prst="rect">
            <a:avLst/>
          </a:prstGeom>
        </p:spPr>
      </p:pic>
      <p:sp>
        <p:nvSpPr>
          <p:cNvPr id="9" name="Rechteck 8">
            <a:extLst>
              <a:ext uri="{FF2B5EF4-FFF2-40B4-BE49-F238E27FC236}">
                <a16:creationId xmlns:a16="http://schemas.microsoft.com/office/drawing/2014/main" id="{AC9BCAB2-9F10-4B1D-8424-4D93B7A536F0}"/>
              </a:ext>
            </a:extLst>
          </p:cNvPr>
          <p:cNvSpPr/>
          <p:nvPr/>
        </p:nvSpPr>
        <p:spPr>
          <a:xfrm>
            <a:off x="9351053" y="4858289"/>
            <a:ext cx="1707519" cy="261610"/>
          </a:xfrm>
          <a:prstGeom prst="rect">
            <a:avLst/>
          </a:prstGeom>
        </p:spPr>
        <p:txBody>
          <a:bodyPr wrap="none">
            <a:spAutoFit/>
          </a:bodyPr>
          <a:lstStyle/>
          <a:p>
            <a:r>
              <a:rPr lang="en-US" sz="1100" dirty="0"/>
              <a:t>(start pptx for animation)</a:t>
            </a:r>
          </a:p>
        </p:txBody>
      </p:sp>
    </p:spTree>
    <p:extLst>
      <p:ext uri="{BB962C8B-B14F-4D97-AF65-F5344CB8AC3E}">
        <p14:creationId xmlns:p14="http://schemas.microsoft.com/office/powerpoint/2010/main" val="13397045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C6DB7874-B99C-4F6D-A86D-EA0EE8CA0B16}"/>
              </a:ext>
            </a:extLst>
          </p:cNvPr>
          <p:cNvSpPr>
            <a:spLocks noGrp="1"/>
          </p:cNvSpPr>
          <p:nvPr>
            <p:ph type="dt" sz="half" idx="10"/>
          </p:nvPr>
        </p:nvSpPr>
        <p:spPr/>
        <p:txBody>
          <a:bodyPr/>
          <a:lstStyle/>
          <a:p>
            <a:fld id="{02C7191D-FCF3-413F-BB53-639047E3F422}" type="datetime1">
              <a:rPr lang="de-CH" noProof="0" smtClean="0"/>
              <a:t>30.06.2021</a:t>
            </a:fld>
            <a:endParaRPr lang="de-CH" noProof="0"/>
          </a:p>
        </p:txBody>
      </p:sp>
      <p:sp>
        <p:nvSpPr>
          <p:cNvPr id="6" name="Foliennummernplatzhalter 5">
            <a:extLst>
              <a:ext uri="{FF2B5EF4-FFF2-40B4-BE49-F238E27FC236}">
                <a16:creationId xmlns:a16="http://schemas.microsoft.com/office/drawing/2014/main" id="{9620278B-D74F-421E-A3BD-EC66D58377A7}"/>
              </a:ext>
            </a:extLst>
          </p:cNvPr>
          <p:cNvSpPr>
            <a:spLocks noGrp="1"/>
          </p:cNvSpPr>
          <p:nvPr>
            <p:ph type="sldNum" sz="quarter" idx="12"/>
          </p:nvPr>
        </p:nvSpPr>
        <p:spPr/>
        <p:txBody>
          <a:bodyPr/>
          <a:lstStyle/>
          <a:p>
            <a:fld id="{5ACA52AF-F19D-405C-AD5F-7D94B96A5CC3}" type="slidenum">
              <a:rPr lang="de-CH" noProof="0" smtClean="0"/>
              <a:t>9</a:t>
            </a:fld>
            <a:endParaRPr lang="de-CH" noProof="0"/>
          </a:p>
        </p:txBody>
      </p:sp>
      <p:pic>
        <p:nvPicPr>
          <p:cNvPr id="5" name="Grafik 4">
            <a:extLst>
              <a:ext uri="{FF2B5EF4-FFF2-40B4-BE49-F238E27FC236}">
                <a16:creationId xmlns:a16="http://schemas.microsoft.com/office/drawing/2014/main" id="{2810CF5A-94F3-4EB4-9A6E-C247918921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1925" y="1582810"/>
            <a:ext cx="3308151" cy="2362965"/>
          </a:xfrm>
          <a:prstGeom prst="rect">
            <a:avLst/>
          </a:prstGeom>
        </p:spPr>
      </p:pic>
      <p:sp>
        <p:nvSpPr>
          <p:cNvPr id="7" name="Google Shape;68;p15">
            <a:extLst>
              <a:ext uri="{FF2B5EF4-FFF2-40B4-BE49-F238E27FC236}">
                <a16:creationId xmlns:a16="http://schemas.microsoft.com/office/drawing/2014/main" id="{D0282088-6382-44FD-9BCC-C5764F83FF6D}"/>
              </a:ext>
            </a:extLst>
          </p:cNvPr>
          <p:cNvSpPr txBox="1">
            <a:spLocks/>
          </p:cNvSpPr>
          <p:nvPr/>
        </p:nvSpPr>
        <p:spPr>
          <a:xfrm>
            <a:off x="416108" y="869817"/>
            <a:ext cx="11360800" cy="4555200"/>
          </a:xfrm>
          <a:prstGeom prst="rect">
            <a:avLst/>
          </a:prstGeom>
        </p:spPr>
        <p:txBody>
          <a:bodyPr spcFirstLastPara="1" vert="horz" wrap="square" lIns="121900" tIns="121900" rIns="121900" bIns="121900" rtlCol="0" anchor="t" anchorCtr="0">
            <a:normAutofit/>
          </a:bodyPr>
          <a:lstStyle>
            <a:lvl1pPr marL="270000" indent="-270000" algn="l" defTabSz="914400" rtl="0" eaLnBrk="1" latinLnBrk="0" hangingPunct="1">
              <a:lnSpc>
                <a:spcPct val="100000"/>
              </a:lnSpc>
              <a:spcBef>
                <a:spcPts val="1000"/>
              </a:spcBef>
              <a:buFont typeface="Arial" panose="020B0604020202020204" pitchFamily="34" charset="0"/>
              <a:buChar char="•"/>
              <a:defRPr sz="1800" kern="1200">
                <a:solidFill>
                  <a:schemeClr val="tx1"/>
                </a:solidFill>
                <a:latin typeface="+mn-lt"/>
                <a:ea typeface="+mn-ea"/>
                <a:cs typeface="+mn-cs"/>
              </a:defRPr>
            </a:lvl1pPr>
            <a:lvl2pPr marL="538163"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2pPr>
            <a:lvl3pPr marL="81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3pPr>
            <a:lvl4pPr marL="1080000" indent="-271463"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4pPr>
            <a:lvl5pPr marL="1350000" indent="-270000" algn="l" defTabSz="914400" rtl="0" eaLnBrk="1" latinLnBrk="0" hangingPunct="1">
              <a:lnSpc>
                <a:spcPct val="100000"/>
              </a:lnSpc>
              <a:spcBef>
                <a:spcPts val="500"/>
              </a:spcBef>
              <a:buFont typeface="Symbol" panose="05050102010706020507" pitchFamily="18"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spcBef>
                <a:spcPts val="1600"/>
              </a:spcBef>
              <a:spcAft>
                <a:spcPts val="1600"/>
              </a:spcAft>
              <a:buFontTx/>
              <a:buChar char="-"/>
            </a:pPr>
            <a:r>
              <a:rPr lang="en-US"/>
              <a:t>We compute the following statistics in our simulations:</a:t>
            </a:r>
            <a:endParaRPr lang="en-US" dirty="0"/>
          </a:p>
        </p:txBody>
      </p:sp>
      <p:sp>
        <p:nvSpPr>
          <p:cNvPr id="8" name="Titel 1">
            <a:extLst>
              <a:ext uri="{FF2B5EF4-FFF2-40B4-BE49-F238E27FC236}">
                <a16:creationId xmlns:a16="http://schemas.microsoft.com/office/drawing/2014/main" id="{9B83C446-FB5E-4FBB-A231-A27CAA8E98C2}"/>
              </a:ext>
            </a:extLst>
          </p:cNvPr>
          <p:cNvSpPr txBox="1">
            <a:spLocks/>
          </p:cNvSpPr>
          <p:nvPr/>
        </p:nvSpPr>
        <p:spPr>
          <a:xfrm>
            <a:off x="731837" y="260351"/>
            <a:ext cx="10728325" cy="900000"/>
          </a:xfrm>
          <a:prstGeom prst="rect">
            <a:avLst/>
          </a:prstGeom>
        </p:spPr>
        <p:txBody>
          <a:bodyPr spcFirstLastPara="1" vert="horz" wrap="square" lIns="91425" tIns="91425" rIns="91425" bIns="91425" rtlCol="0" anchor="t" anchorCtr="0">
            <a:normAutofit/>
          </a:bodyPr>
          <a:lstStyle>
            <a:lvl1pPr lvl="0" algn="l" defTabSz="914400" rtl="0" eaLnBrk="1" latinLnBrk="0" hangingPunct="1">
              <a:lnSpc>
                <a:spcPct val="90000"/>
              </a:lnSpc>
              <a:spcBef>
                <a:spcPts val="0"/>
              </a:spcBef>
              <a:spcAft>
                <a:spcPts val="0"/>
              </a:spcAft>
              <a:buSzPts val="2800"/>
              <a:buNone/>
              <a:defRPr sz="2600" kern="1200">
                <a:solidFill>
                  <a:schemeClr val="tx1"/>
                </a:solidFill>
                <a:latin typeface="+mj-lt"/>
                <a:ea typeface="+mj-ea"/>
                <a:cs typeface="+mj-c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dirty="0"/>
              <a:t>Implementation: Statistics</a:t>
            </a:r>
            <a:endParaRPr lang="de-CH" dirty="0"/>
          </a:p>
        </p:txBody>
      </p:sp>
      <p:pic>
        <p:nvPicPr>
          <p:cNvPr id="9" name="Grafik 8">
            <a:extLst>
              <a:ext uri="{FF2B5EF4-FFF2-40B4-BE49-F238E27FC236}">
                <a16:creationId xmlns:a16="http://schemas.microsoft.com/office/drawing/2014/main" id="{D249E096-7A57-4A97-BF3A-9743812C24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52013" y="1582810"/>
            <a:ext cx="3308151" cy="2362965"/>
          </a:xfrm>
          <a:prstGeom prst="rect">
            <a:avLst/>
          </a:prstGeom>
        </p:spPr>
      </p:pic>
      <p:pic>
        <p:nvPicPr>
          <p:cNvPr id="10" name="Grafik 9">
            <a:extLst>
              <a:ext uri="{FF2B5EF4-FFF2-40B4-BE49-F238E27FC236}">
                <a16:creationId xmlns:a16="http://schemas.microsoft.com/office/drawing/2014/main" id="{12C2EFCD-9C3D-40F1-9EB6-3342B31869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837" y="1582812"/>
            <a:ext cx="3308151" cy="2362965"/>
          </a:xfrm>
          <a:prstGeom prst="rect">
            <a:avLst/>
          </a:prstGeom>
        </p:spPr>
      </p:pic>
      <p:sp>
        <p:nvSpPr>
          <p:cNvPr id="11" name="Google Shape;68;p15">
            <a:extLst>
              <a:ext uri="{FF2B5EF4-FFF2-40B4-BE49-F238E27FC236}">
                <a16:creationId xmlns:a16="http://schemas.microsoft.com/office/drawing/2014/main" id="{CA93C371-C60C-4624-B251-1E263670406E}"/>
              </a:ext>
            </a:extLst>
          </p:cNvPr>
          <p:cNvSpPr txBox="1">
            <a:spLocks/>
          </p:cNvSpPr>
          <p:nvPr/>
        </p:nvSpPr>
        <p:spPr>
          <a:xfrm>
            <a:off x="492308" y="4883215"/>
            <a:ext cx="11360800" cy="1104968"/>
          </a:xfrm>
          <a:prstGeom prst="rect">
            <a:avLst/>
          </a:prstGeom>
        </p:spPr>
        <p:txBody>
          <a:bodyPr spcFirstLastPara="1" vert="horz" wrap="square" lIns="121900" tIns="121900" rIns="121900" bIns="121900" rtlCol="0" anchor="t" anchorCtr="0">
            <a:normAutofit lnSpcReduction="10000"/>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285750" indent="-285750">
              <a:spcBef>
                <a:spcPts val="1600"/>
              </a:spcBef>
              <a:spcAft>
                <a:spcPts val="1600"/>
              </a:spcAft>
              <a:buFontTx/>
              <a:buChar char="-"/>
            </a:pPr>
            <a:r>
              <a:rPr lang="en-US" dirty="0"/>
              <a:t>Values are averaged over k runs. The maximum variance for each value is computed alongside </a:t>
            </a:r>
            <a:r>
              <a:rPr lang="en-US" sz="1200" dirty="0"/>
              <a:t>(can be found in the experiment folder)</a:t>
            </a:r>
          </a:p>
        </p:txBody>
      </p:sp>
      <p:sp>
        <p:nvSpPr>
          <p:cNvPr id="12" name="Google Shape;68;p15">
            <a:extLst>
              <a:ext uri="{FF2B5EF4-FFF2-40B4-BE49-F238E27FC236}">
                <a16:creationId xmlns:a16="http://schemas.microsoft.com/office/drawing/2014/main" id="{D3CD9D1A-35BD-42F5-B60E-AFE0465521C4}"/>
              </a:ext>
            </a:extLst>
          </p:cNvPr>
          <p:cNvSpPr txBox="1">
            <a:spLocks/>
          </p:cNvSpPr>
          <p:nvPr/>
        </p:nvSpPr>
        <p:spPr>
          <a:xfrm>
            <a:off x="492308" y="3674876"/>
            <a:ext cx="3393892" cy="1104968"/>
          </a:xfrm>
          <a:prstGeom prst="rect">
            <a:avLst/>
          </a:prstGeom>
        </p:spPr>
        <p:txBody>
          <a:bodyPr spcFirstLastPara="1" vert="horz" wrap="square" lIns="121900" tIns="121900" rIns="121900" bIns="121900" rtlCol="0" anchor="t" anchorCtr="0">
            <a:normAutofit/>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spcAft>
                <a:spcPts val="1600"/>
              </a:spcAft>
              <a:buNone/>
            </a:pPr>
            <a:r>
              <a:rPr lang="en-US" dirty="0"/>
              <a:t>Class distribution over time</a:t>
            </a:r>
            <a:endParaRPr lang="en-US" sz="1200" dirty="0"/>
          </a:p>
        </p:txBody>
      </p:sp>
      <p:sp>
        <p:nvSpPr>
          <p:cNvPr id="13" name="Google Shape;68;p15">
            <a:extLst>
              <a:ext uri="{FF2B5EF4-FFF2-40B4-BE49-F238E27FC236}">
                <a16:creationId xmlns:a16="http://schemas.microsoft.com/office/drawing/2014/main" id="{F86DC2A6-E4EE-49A5-99E1-028A668CA978}"/>
              </a:ext>
            </a:extLst>
          </p:cNvPr>
          <p:cNvSpPr txBox="1">
            <a:spLocks/>
          </p:cNvSpPr>
          <p:nvPr/>
        </p:nvSpPr>
        <p:spPr>
          <a:xfrm>
            <a:off x="4279517" y="3674874"/>
            <a:ext cx="3393892" cy="1104968"/>
          </a:xfrm>
          <a:prstGeom prst="rect">
            <a:avLst/>
          </a:prstGeom>
        </p:spPr>
        <p:txBody>
          <a:bodyPr spcFirstLastPara="1" vert="horz" wrap="square" lIns="121900" tIns="121900" rIns="121900" bIns="121900" rtlCol="0" anchor="t" anchorCtr="0">
            <a:normAutofit/>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spcAft>
                <a:spcPts val="1600"/>
              </a:spcAft>
              <a:buNone/>
            </a:pPr>
            <a:r>
              <a:rPr lang="en-US" dirty="0"/>
              <a:t>Avg. class payoff over time</a:t>
            </a:r>
            <a:endParaRPr lang="en-US" sz="1200" dirty="0"/>
          </a:p>
        </p:txBody>
      </p:sp>
      <p:sp>
        <p:nvSpPr>
          <p:cNvPr id="14" name="Google Shape;68;p15">
            <a:extLst>
              <a:ext uri="{FF2B5EF4-FFF2-40B4-BE49-F238E27FC236}">
                <a16:creationId xmlns:a16="http://schemas.microsoft.com/office/drawing/2014/main" id="{457263E7-7379-4B4A-BC36-AFE9F4446501}"/>
              </a:ext>
            </a:extLst>
          </p:cNvPr>
          <p:cNvSpPr txBox="1">
            <a:spLocks/>
          </p:cNvSpPr>
          <p:nvPr/>
        </p:nvSpPr>
        <p:spPr>
          <a:xfrm>
            <a:off x="8109142" y="3674874"/>
            <a:ext cx="3393892" cy="1104968"/>
          </a:xfrm>
          <a:prstGeom prst="rect">
            <a:avLst/>
          </a:prstGeom>
        </p:spPr>
        <p:txBody>
          <a:bodyPr spcFirstLastPara="1" vert="horz" wrap="square" lIns="121900" tIns="121900" rIns="121900" bIns="121900" rtlCol="0" anchor="t" anchorCtr="0">
            <a:normAutofit/>
          </a:bodyPr>
          <a:lstStyle>
            <a:lvl1pPr marL="609585" lvl="0" indent="-457189" algn="l" defTabSz="914400" rtl="0" eaLnBrk="1" latinLnBrk="0" hangingPunct="1">
              <a:lnSpc>
                <a:spcPct val="100000"/>
              </a:lnSpc>
              <a:spcBef>
                <a:spcPts val="0"/>
              </a:spcBef>
              <a:spcAft>
                <a:spcPts val="0"/>
              </a:spcAft>
              <a:buSzPts val="1800"/>
              <a:buFont typeface="Arial" panose="020B0604020202020204" pitchFamily="34" charset="0"/>
              <a:buChar char="●"/>
              <a:defRPr sz="1800" kern="1200">
                <a:solidFill>
                  <a:schemeClr val="tx1"/>
                </a:solidFill>
                <a:latin typeface="+mn-lt"/>
                <a:ea typeface="+mn-ea"/>
                <a:cs typeface="+mn-cs"/>
              </a:defRPr>
            </a:lvl1pPr>
            <a:lvl2pPr marL="1219170" lvl="1"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2pPr>
            <a:lvl3pPr marL="1828754" lvl="2"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3pPr>
            <a:lvl4pPr marL="2438339" lvl="3"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4pPr>
            <a:lvl5pPr marL="3047924" lvl="4" indent="-423323" algn="l" defTabSz="914400" rtl="0" eaLnBrk="1" latinLnBrk="0" hangingPunct="1">
              <a:lnSpc>
                <a:spcPct val="100000"/>
              </a:lnSpc>
              <a:spcBef>
                <a:spcPts val="0"/>
              </a:spcBef>
              <a:spcAft>
                <a:spcPts val="0"/>
              </a:spcAft>
              <a:buSzPts val="1400"/>
              <a:buFont typeface="Symbol" panose="05050102010706020507" pitchFamily="18" charset="2"/>
              <a:buChar char="○"/>
              <a:defRPr sz="1800" kern="1200">
                <a:solidFill>
                  <a:schemeClr val="tx1"/>
                </a:solidFill>
                <a:latin typeface="+mn-lt"/>
                <a:ea typeface="+mn-ea"/>
                <a:cs typeface="+mn-cs"/>
              </a:defRPr>
            </a:lvl5pPr>
            <a:lvl6pPr marL="3657509" lvl="5"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6pPr>
            <a:lvl7pPr marL="4267093" lvl="6"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7pPr>
            <a:lvl8pPr marL="4876678" lvl="7"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8pPr>
            <a:lvl9pPr marL="5486263" lvl="8" indent="-423323" algn="l" defTabSz="914400" rtl="0" eaLnBrk="1" latinLnBrk="0" hangingPunct="1">
              <a:lnSpc>
                <a:spcPct val="90000"/>
              </a:lnSpc>
              <a:spcBef>
                <a:spcPts val="0"/>
              </a:spcBef>
              <a:spcAft>
                <a:spcPts val="0"/>
              </a:spcAft>
              <a:buSzPts val="1400"/>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spcAft>
                <a:spcPts val="1600"/>
              </a:spcAft>
              <a:buNone/>
            </a:pPr>
            <a:r>
              <a:rPr lang="en-US" dirty="0"/>
              <a:t>Percentage of Optimum</a:t>
            </a:r>
            <a:endParaRPr lang="en-US" sz="1200" dirty="0"/>
          </a:p>
        </p:txBody>
      </p:sp>
      <p:sp>
        <p:nvSpPr>
          <p:cNvPr id="15" name="Rechteck 14">
            <a:extLst>
              <a:ext uri="{FF2B5EF4-FFF2-40B4-BE49-F238E27FC236}">
                <a16:creationId xmlns:a16="http://schemas.microsoft.com/office/drawing/2014/main" id="{88CEB519-0432-4A02-8F17-55DE6CA4DE02}"/>
              </a:ext>
            </a:extLst>
          </p:cNvPr>
          <p:cNvSpPr/>
          <p:nvPr/>
        </p:nvSpPr>
        <p:spPr>
          <a:xfrm>
            <a:off x="8554738" y="4323698"/>
            <a:ext cx="2575833" cy="338554"/>
          </a:xfrm>
          <a:prstGeom prst="rect">
            <a:avLst/>
          </a:prstGeom>
        </p:spPr>
        <p:txBody>
          <a:bodyPr wrap="none">
            <a:spAutoFit/>
          </a:bodyPr>
          <a:lstStyle/>
          <a:p>
            <a:r>
              <a:rPr lang="en-US" sz="1600" dirty="0"/>
              <a:t>achieved payoff this round</a:t>
            </a:r>
          </a:p>
        </p:txBody>
      </p:sp>
      <p:sp>
        <p:nvSpPr>
          <p:cNvPr id="16" name="Rechteck 15">
            <a:extLst>
              <a:ext uri="{FF2B5EF4-FFF2-40B4-BE49-F238E27FC236}">
                <a16:creationId xmlns:a16="http://schemas.microsoft.com/office/drawing/2014/main" id="{27176B83-2022-4812-BCED-858448F9C1E7}"/>
              </a:ext>
            </a:extLst>
          </p:cNvPr>
          <p:cNvSpPr/>
          <p:nvPr/>
        </p:nvSpPr>
        <p:spPr>
          <a:xfrm>
            <a:off x="8717146" y="4662252"/>
            <a:ext cx="2255233" cy="338554"/>
          </a:xfrm>
          <a:prstGeom prst="rect">
            <a:avLst/>
          </a:prstGeom>
        </p:spPr>
        <p:txBody>
          <a:bodyPr wrap="none">
            <a:spAutoFit/>
          </a:bodyPr>
          <a:lstStyle/>
          <a:p>
            <a:r>
              <a:rPr lang="en-US" sz="1600" dirty="0"/>
              <a:t>full cooperation payoff</a:t>
            </a:r>
          </a:p>
        </p:txBody>
      </p:sp>
      <p:cxnSp>
        <p:nvCxnSpPr>
          <p:cNvPr id="17" name="Gerader Verbinder 16">
            <a:extLst>
              <a:ext uri="{FF2B5EF4-FFF2-40B4-BE49-F238E27FC236}">
                <a16:creationId xmlns:a16="http://schemas.microsoft.com/office/drawing/2014/main" id="{F36219E1-3EE3-47E6-84C2-DA5170F4E546}"/>
              </a:ext>
            </a:extLst>
          </p:cNvPr>
          <p:cNvCxnSpPr>
            <a:cxnSpLocks/>
          </p:cNvCxnSpPr>
          <p:nvPr/>
        </p:nvCxnSpPr>
        <p:spPr>
          <a:xfrm>
            <a:off x="8646695" y="4662252"/>
            <a:ext cx="232568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1395239"/>
      </p:ext>
    </p:extLst>
  </p:cSld>
  <p:clrMapOvr>
    <a:masterClrMapping/>
  </p:clrMapOvr>
</p:sld>
</file>

<file path=ppt/theme/theme1.xml><?xml version="1.0" encoding="utf-8"?>
<a:theme xmlns:a="http://schemas.openxmlformats.org/drawingml/2006/main" name="ETH Zürich">
  <a:themeElements>
    <a:clrScheme name="ETH Zürich">
      <a:dk1>
        <a:sysClr val="windowText" lastClr="000000"/>
      </a:dk1>
      <a:lt1>
        <a:sysClr val="window" lastClr="FFFFFF"/>
      </a:lt1>
      <a:dk2>
        <a:srgbClr val="000000"/>
      </a:dk2>
      <a:lt2>
        <a:srgbClr val="FFFFFF"/>
      </a:lt2>
      <a:accent1>
        <a:srgbClr val="1269B0"/>
      </a:accent1>
      <a:accent2>
        <a:srgbClr val="91056A"/>
      </a:accent2>
      <a:accent3>
        <a:srgbClr val="007A96"/>
      </a:accent3>
      <a:accent4>
        <a:srgbClr val="485A2C"/>
      </a:accent4>
      <a:accent5>
        <a:srgbClr val="A8322D"/>
      </a:accent5>
      <a:accent6>
        <a:srgbClr val="72791C"/>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Extern">
      <a:srgbClr val="1F407A"/>
    </a:custClr>
    <a:custClr name="Intern">
      <a:srgbClr val="485A2C"/>
    </a:custClr>
    <a:custClr name="ETH 3">
      <a:srgbClr val="1269B0"/>
    </a:custClr>
    <a:custClr name="ETH 4">
      <a:srgbClr val="72791C"/>
    </a:custClr>
    <a:custClr name="ETH 5">
      <a:srgbClr val="91056A"/>
    </a:custClr>
    <a:custClr name="ETH 6">
      <a:srgbClr val="6F6F6F"/>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Präsentation1" id="{277C3170-93C4-4004-925A-762E3FF6A529}" vid="{54F253A4-C5FF-4238-8A43-148031D6EB93}"/>
    </a:ext>
  </a:extLst>
</a:theme>
</file>

<file path=ppt/theme/theme2.xml><?xml version="1.0" encoding="utf-8"?>
<a:theme xmlns:a="http://schemas.openxmlformats.org/drawingml/2006/main" name="Office">
  <a:themeElements>
    <a:clrScheme name="ETH Zürich">
      <a:dk1>
        <a:sysClr val="windowText" lastClr="000000"/>
      </a:dk1>
      <a:lt1>
        <a:sysClr val="window" lastClr="FFFFFF"/>
      </a:lt1>
      <a:dk2>
        <a:srgbClr val="000000"/>
      </a:dk2>
      <a:lt2>
        <a:srgbClr val="FFFFFF"/>
      </a:lt2>
      <a:accent1>
        <a:srgbClr val="1269B0"/>
      </a:accent1>
      <a:accent2>
        <a:srgbClr val="91056A"/>
      </a:accent2>
      <a:accent3>
        <a:srgbClr val="007A96"/>
      </a:accent3>
      <a:accent4>
        <a:srgbClr val="485A2C"/>
      </a:accent4>
      <a:accent5>
        <a:srgbClr val="A8322D"/>
      </a:accent5>
      <a:accent6>
        <a:srgbClr val="72791C"/>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Extern">
      <a:srgbClr val="1F407A"/>
    </a:custClr>
    <a:custClr name="Intern">
      <a:srgbClr val="485A2C"/>
    </a:custClr>
    <a:custClr name="ETH 3">
      <a:srgbClr val="1269B0"/>
    </a:custClr>
    <a:custClr name="ETH 4">
      <a:srgbClr val="72791C"/>
    </a:custClr>
    <a:custClr name="ETH 5">
      <a:srgbClr val="91056A"/>
    </a:custClr>
    <a:custClr name="ETH 6">
      <a:srgbClr val="6F6F6F"/>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ETH Zürich">
      <a:dk1>
        <a:sysClr val="windowText" lastClr="000000"/>
      </a:dk1>
      <a:lt1>
        <a:sysClr val="window" lastClr="FFFFFF"/>
      </a:lt1>
      <a:dk2>
        <a:srgbClr val="000000"/>
      </a:dk2>
      <a:lt2>
        <a:srgbClr val="FFFFFF"/>
      </a:lt2>
      <a:accent1>
        <a:srgbClr val="1269B0"/>
      </a:accent1>
      <a:accent2>
        <a:srgbClr val="91056A"/>
      </a:accent2>
      <a:accent3>
        <a:srgbClr val="007A96"/>
      </a:accent3>
      <a:accent4>
        <a:srgbClr val="485A2C"/>
      </a:accent4>
      <a:accent5>
        <a:srgbClr val="A8322D"/>
      </a:accent5>
      <a:accent6>
        <a:srgbClr val="72791C"/>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finalPowerpoint</Template>
  <TotalTime>0</TotalTime>
  <Words>1983</Words>
  <Application>Microsoft Office PowerPoint</Application>
  <PresentationFormat>Breitbild</PresentationFormat>
  <Paragraphs>271</Paragraphs>
  <Slides>19</Slides>
  <Notes>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19</vt:i4>
      </vt:variant>
    </vt:vector>
  </HeadingPairs>
  <TitlesOfParts>
    <vt:vector size="24" baseType="lpstr">
      <vt:lpstr>Arial</vt:lpstr>
      <vt:lpstr>Arial Unicode MS</vt:lpstr>
      <vt:lpstr>Cambria Math</vt:lpstr>
      <vt:lpstr>Symbol</vt:lpstr>
      <vt:lpstr>ETH Zürich</vt:lpstr>
      <vt:lpstr>Investigations of distributional shifts and trends in the repeated and infinite spatial prisoner's dilemma</vt:lpstr>
      <vt:lpstr>Introduction – Prisoner‘s Dilemma</vt:lpstr>
      <vt:lpstr>Introduction – Repeated Prisoner‘s Dilemma (RPD)</vt:lpstr>
      <vt:lpstr>Introduction – Infinite Prisoner‘s Dilemma (IPD)</vt:lpstr>
      <vt:lpstr>Introduction – Spatial Prisoner‘s Dilemma</vt:lpstr>
      <vt:lpstr>PowerPoint-Präsentation</vt:lpstr>
      <vt:lpstr>PowerPoint-Präsentation</vt:lpstr>
      <vt:lpstr>PowerPoint-Präsentation</vt:lpstr>
      <vt:lpstr>PowerPoint-Präsentation</vt:lpstr>
      <vt:lpstr>PowerPoint-Präsentation</vt:lpstr>
      <vt:lpstr>Results: Dominating strategy in a base case</vt:lpstr>
      <vt:lpstr>Results: Reducing TFT starting player-count to offset domination</vt:lpstr>
      <vt:lpstr>Results: Grimm Trigger “runner-up” and Nash equilibrium emergence</vt:lpstr>
      <vt:lpstr>Results: Impact of imitation-probability in a DEFECT-dense playspace</vt:lpstr>
      <vt:lpstr>Results: Impact of imitation-probability in a DEFECT-dense playspace</vt:lpstr>
      <vt:lpstr>Infinite Spatial Prisoners Dilemma with success-driven migration and imitation (IPD)</vt:lpstr>
      <vt:lpstr>Extension: Infinite Spatial Prisoners Dilemma with success-driven migration and imitation (IPD)</vt:lpstr>
      <vt:lpstr>Future Work</vt:lpstr>
      <vt:lpstr>PowerPoint-Präsentation</vt:lpstr>
    </vt:vector>
  </TitlesOfParts>
  <Company>ETH Zuerich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CGT21 - Presentation</dc:title>
  <dc:creator>Robin Staab</dc:creator>
  <cp:lastModifiedBy>Staab  Robin</cp:lastModifiedBy>
  <cp:revision>35</cp:revision>
  <dcterms:created xsi:type="dcterms:W3CDTF">2021-06-27T11:30:26Z</dcterms:created>
  <dcterms:modified xsi:type="dcterms:W3CDTF">2021-06-30T09:24:07Z</dcterms:modified>
</cp:coreProperties>
</file>

<file path=docProps/thumbnail.jpeg>
</file>